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00" r:id="rId3"/>
    <p:sldId id="296" r:id="rId4"/>
    <p:sldId id="297" r:id="rId5"/>
    <p:sldId id="298" r:id="rId6"/>
    <p:sldId id="257" r:id="rId7"/>
    <p:sldId id="258" r:id="rId8"/>
    <p:sldId id="259" r:id="rId9"/>
    <p:sldId id="260" r:id="rId10"/>
    <p:sldId id="261" r:id="rId11"/>
    <p:sldId id="262" r:id="rId12"/>
    <p:sldId id="263" r:id="rId13"/>
    <p:sldId id="264" r:id="rId14"/>
    <p:sldId id="288" r:id="rId15"/>
    <p:sldId id="265" r:id="rId16"/>
    <p:sldId id="277" r:id="rId17"/>
    <p:sldId id="278" r:id="rId18"/>
    <p:sldId id="279" r:id="rId19"/>
    <p:sldId id="280" r:id="rId20"/>
    <p:sldId id="281" r:id="rId21"/>
    <p:sldId id="282" r:id="rId22"/>
    <p:sldId id="286" r:id="rId23"/>
    <p:sldId id="299" r:id="rId24"/>
    <p:sldId id="289" r:id="rId25"/>
    <p:sldId id="290" r:id="rId26"/>
    <p:sldId id="291" r:id="rId27"/>
    <p:sldId id="292" r:id="rId28"/>
    <p:sldId id="293" r:id="rId29"/>
    <p:sldId id="294"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6" d="100"/>
          <a:sy n="106"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F25DF0-6B01-46D1-A088-4756BEAD1B9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404592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25DF0-6B01-46D1-A088-4756BEAD1B9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333797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25DF0-6B01-46D1-A088-4756BEAD1B9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219238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25DF0-6B01-46D1-A088-4756BEAD1B9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313397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25DF0-6B01-46D1-A088-4756BEAD1B9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127833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F25DF0-6B01-46D1-A088-4756BEAD1B9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95297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F25DF0-6B01-46D1-A088-4756BEAD1B92}" type="datetimeFigureOut">
              <a:rPr lang="en-GB" smtClean="0"/>
              <a:t>16/01/2023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419839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F25DF0-6B01-46D1-A088-4756BEAD1B92}" type="datetimeFigureOut">
              <a:rPr lang="en-GB" smtClean="0"/>
              <a:t>16/01/2023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162762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25DF0-6B01-46D1-A088-4756BEAD1B92}" type="datetimeFigureOut">
              <a:rPr lang="en-GB" smtClean="0"/>
              <a:t>16/01/2023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257597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25DF0-6B01-46D1-A088-4756BEAD1B9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1963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25DF0-6B01-46D1-A088-4756BEAD1B9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62487-11DF-45CE-8563-48D14DCC90CE}" type="slidenum">
              <a:rPr lang="en-GB" smtClean="0"/>
              <a:t>‹#›</a:t>
            </a:fld>
            <a:endParaRPr lang="en-GB"/>
          </a:p>
        </p:txBody>
      </p:sp>
    </p:spTree>
    <p:extLst>
      <p:ext uri="{BB962C8B-B14F-4D97-AF65-F5344CB8AC3E}">
        <p14:creationId xmlns:p14="http://schemas.microsoft.com/office/powerpoint/2010/main" val="408346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25DF0-6B01-46D1-A088-4756BEAD1B92}" type="datetimeFigureOut">
              <a:rPr lang="en-GB" smtClean="0"/>
              <a:t>16/01/2023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62487-11DF-45CE-8563-48D14DCC90CE}" type="slidenum">
              <a:rPr lang="en-GB" smtClean="0"/>
              <a:t>‹#›</a:t>
            </a:fld>
            <a:endParaRPr lang="en-GB"/>
          </a:p>
        </p:txBody>
      </p:sp>
    </p:spTree>
    <p:extLst>
      <p:ext uri="{BB962C8B-B14F-4D97-AF65-F5344CB8AC3E}">
        <p14:creationId xmlns:p14="http://schemas.microsoft.com/office/powerpoint/2010/main" val="27172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shhguidelines.org/media/1129/gonorrhoea-screen.pdf" TargetMode="External"/><Relationship Id="rId2" Type="http://schemas.openxmlformats.org/officeDocument/2006/relationships/hyperlink" Target="https://www.bashhguidelines.org/media/1133/ct-pil-screen-oct-2016.pdf"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bashhguidelines.org/media/1039/hsv-pil-2015-screen-friendl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hejag.org.uk/downloads/Accreditation/JAG%20accreditation%20standards%20for%20endoscopy%20servic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mmonline.co.uk/manual/c13-fea-0028"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rmmonline.co.uk/manual/c13-fea-0028"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mmonline.co.uk/manual/c13-fea-00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rmmonline.co.uk/manual/c13-fea-002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mmonline.co.uk/manual/c13-fea-0018" TargetMode="External"/><Relationship Id="rId7" Type="http://schemas.openxmlformats.org/officeDocument/2006/relationships/image" Target="../media/image3.jpeg"/><Relationship Id="rId2" Type="http://schemas.openxmlformats.org/officeDocument/2006/relationships/hyperlink" Target="https://www.rmmonline.co.uk/manual/c13-fea-0021" TargetMode="External"/><Relationship Id="rId1" Type="http://schemas.openxmlformats.org/officeDocument/2006/relationships/slideLayout" Target="../slideLayouts/slideLayout2.xml"/><Relationship Id="rId6" Type="http://schemas.openxmlformats.org/officeDocument/2006/relationships/hyperlink" Target="http://www.ukas.com/wp-content/uploads/schedule_uploads/00007/8707%20Medical%20Single.pdf" TargetMode="External"/><Relationship Id="rId5" Type="http://schemas.openxmlformats.org/officeDocument/2006/relationships/image" Target="../media/image9.jpeg"/><Relationship Id="rId4" Type="http://schemas.openxmlformats.org/officeDocument/2006/relationships/hyperlink" Target="https://www.rmmonline.co.uk/manual/c13-fea-002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mmonline.co.uk/manual/c13-fea-0028"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kas.com/wp-content/uploads/schedule_uploads/00007/8707%20Medical%20Single.pdf" TargetMode="External"/><Relationship Id="rId2" Type="http://schemas.openxmlformats.org/officeDocument/2006/relationships/hyperlink" Target="https://www.bashhguidelines.org/media/1039/hsv-pil-2015-screen-friendly.pdf"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rmmonline.co.uk/manual/c13-fea-0016"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v.uk/government/uploads/system/uploads/attachment_data/file/580832/B_39i3.1.pdf"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ukas.com/wp-content/uploads/schedule_uploads/00007/8707%20Medical%20Single.pdf"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rmmonline.co.uk/manual/c13-fea-0028"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mmonline.co.uk/manual/c13-fea-0028"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mmonline.co.uk/manual/c13-fea-0029"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mmonline.co.uk/manual/c13-fea-0011" TargetMode="External"/><Relationship Id="rId7" Type="http://schemas.openxmlformats.org/officeDocument/2006/relationships/image" Target="../media/image3.jpeg"/><Relationship Id="rId2" Type="http://schemas.openxmlformats.org/officeDocument/2006/relationships/hyperlink" Target="https://www.gov.uk/government/publications/smi-b-26-investigation-of-fluids-from-normally-sterile-sites" TargetMode="External"/><Relationship Id="rId1" Type="http://schemas.openxmlformats.org/officeDocument/2006/relationships/slideLayout" Target="../slideLayouts/slideLayout2.xml"/><Relationship Id="rId6" Type="http://schemas.openxmlformats.org/officeDocument/2006/relationships/hyperlink" Target="http://www.ukas.com/wp-content/uploads/schedule_uploads/00007/8707%20Medical%20Single.pdf" TargetMode="External"/><Relationship Id="rId5" Type="http://schemas.openxmlformats.org/officeDocument/2006/relationships/image" Target="../media/image20.jpe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rmmonline.co.uk/manual/c13-fea-0024"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rmmonline.co.uk/manual/c13-fea-0024"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ukas.com/wp-content/uploads/schedule_uploads/00007/8707%20Medical%20Single.pdf"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mmonline.co.uk/manual/c10-fea-0066?resultNumber=0&amp;totalResults=13&amp;start=0&amp;q=NOSE+SWAB&amp;resultsPageSize=10&amp;rows=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gov.uk/government/publications/smi-b-14-investigation-of-abscesses-and-deep-seated-wound-infections" TargetMode="External"/><Relationship Id="rId7" Type="http://schemas.openxmlformats.org/officeDocument/2006/relationships/image" Target="../media/image2.jpeg"/><Relationship Id="rId2" Type="http://schemas.openxmlformats.org/officeDocument/2006/relationships/hyperlink" Target="http://www.rmmonline.co.uk/search?start=0&amp;q=swab&amp;dc_type=procedure"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www.gov.uk/government/publications/smi-b-57-investigation-of-bronchoalveolar-lavage-sputum-and-associated-specimens" TargetMode="External"/><Relationship Id="rId10" Type="http://schemas.openxmlformats.org/officeDocument/2006/relationships/image" Target="../media/image3.jpeg"/><Relationship Id="rId4" Type="http://schemas.openxmlformats.org/officeDocument/2006/relationships/hyperlink" Target="https://www.gov.uk/government/publications/smi-b-17-investigation-of-tissues-and-biopsies" TargetMode="External"/><Relationship Id="rId9" Type="http://schemas.openxmlformats.org/officeDocument/2006/relationships/hyperlink" Target="http://www.ukas.com/wp-content/uploads/schedule_uploads/00007/8707%20Medical%20Singl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ukas.com/wp-content/uploads/schedule_uploads/00007/8707%20Medical%20Single.pdf" TargetMode="External"/><Relationship Id="rId5" Type="http://schemas.openxmlformats.org/officeDocument/2006/relationships/hyperlink" Target="https://www.rmmonline.co.uk/manual/c13-fea-0028" TargetMode="External"/><Relationship Id="rId4" Type="http://schemas.openxmlformats.org/officeDocument/2006/relationships/hyperlink" Target="https://www.rmmonline.co.uk/manual/c13-fea-00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ukas.com/wp-content/uploads/schedule_uploads/00007/8707%20Medical%20Single.pdf"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2" Type="http://schemas.openxmlformats.org/officeDocument/2006/relationships/hyperlink" Target="http://www.ukas.com/wp-content/uploads/schedule_uploads/00007/8707%20Medical%20Singl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21.xml"/><Relationship Id="rId3" Type="http://schemas.openxmlformats.org/officeDocument/2006/relationships/slide" Target="slide7.xml"/><Relationship Id="rId21" Type="http://schemas.openxmlformats.org/officeDocument/2006/relationships/slide" Target="slide24.xml"/><Relationship Id="rId7" Type="http://schemas.openxmlformats.org/officeDocument/2006/relationships/slide" Target="slide11.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6.xml"/><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9.xml"/><Relationship Id="rId15" Type="http://schemas.openxmlformats.org/officeDocument/2006/relationships/slide" Target="slide18.xml"/><Relationship Id="rId23" Type="http://schemas.openxmlformats.org/officeDocument/2006/relationships/slide" Target="slide26.xml"/><Relationship Id="rId10" Type="http://schemas.openxmlformats.org/officeDocument/2006/relationships/slide" Target="slide28.xml"/><Relationship Id="rId19" Type="http://schemas.openxmlformats.org/officeDocument/2006/relationships/slide" Target="slide22.xml"/><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slide" Target="slide25.xml"/></Relationships>
</file>

<file path=ppt/slides/_rels/slide6.xml.rels><?xml version="1.0" encoding="UTF-8" standalone="yes"?>
<Relationships xmlns="http://schemas.openxmlformats.org/package/2006/relationships"><Relationship Id="rId3" Type="http://schemas.openxmlformats.org/officeDocument/2006/relationships/hyperlink" Target="https://www.rmmonline.co.uk/manual/c13-fea-0029"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hyperlink" Target="http://www.ukas.com/wp-content/uploads/schedule_uploads/00007/8707%20Medical%20Single.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rmmonline.co.uk/manual/c13-fea-0008" TargetMode="External"/><Relationship Id="rId5" Type="http://schemas.openxmlformats.org/officeDocument/2006/relationships/hyperlink" Target="https://www.rmmonline.co.uk/manual/c13-fea-0009"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rmmonline.co.uk/manual/c13-fea-0011"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ukas.com/wp-content/uploads/schedule_uploads/00007/8707%20Medical%20Singl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ukas.com/wp-content/uploads/schedule_uploads/00007/8707%20Medical%20Single.pdf" TargetMode="External"/><Relationship Id="rId5" Type="http://schemas.openxmlformats.org/officeDocument/2006/relationships/hyperlink" Target="https://www.rmmonline.co.uk/manual/c13-fea-0028" TargetMode="External"/><Relationship Id="rId4" Type="http://schemas.openxmlformats.org/officeDocument/2006/relationships/hyperlink" Target="https://www.rmmonline.co.uk/manual/c13-fea-00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4608512"/>
          </a:xfrm>
        </p:spPr>
        <p:txBody>
          <a:bodyPr>
            <a:noAutofit/>
          </a:bodyPr>
          <a:lstStyle/>
          <a:p>
            <a:r>
              <a:rPr lang="en-GB" sz="4800" dirty="0" smtClean="0"/>
              <a:t>Microbiology user manual</a:t>
            </a:r>
            <a:br>
              <a:rPr lang="en-GB" sz="4800" dirty="0" smtClean="0"/>
            </a:br>
            <a:r>
              <a:rPr lang="en-GB" sz="4800" dirty="0"/>
              <a:t/>
            </a:r>
            <a:br>
              <a:rPr lang="en-GB" sz="4800" dirty="0"/>
            </a:br>
            <a:endParaRPr lang="en-GB" sz="4800" dirty="0"/>
          </a:p>
        </p:txBody>
      </p:sp>
      <p:sp>
        <p:nvSpPr>
          <p:cNvPr id="3" name="TextBox 2"/>
          <p:cNvSpPr txBox="1"/>
          <p:nvPr/>
        </p:nvSpPr>
        <p:spPr>
          <a:xfrm>
            <a:off x="4644008" y="5373216"/>
            <a:ext cx="3960440" cy="369332"/>
          </a:xfrm>
          <a:prstGeom prst="rect">
            <a:avLst/>
          </a:prstGeom>
          <a:noFill/>
        </p:spPr>
        <p:txBody>
          <a:bodyPr wrap="square" rtlCol="0">
            <a:spAutoFit/>
          </a:bodyPr>
          <a:lstStyle/>
          <a:p>
            <a:r>
              <a:rPr lang="en-GB" dirty="0" smtClean="0"/>
              <a:t>Version 6: January 2023</a:t>
            </a:r>
            <a:endParaRPr lang="en-GB" dirty="0"/>
          </a:p>
        </p:txBody>
      </p:sp>
    </p:spTree>
    <p:extLst>
      <p:ext uri="{BB962C8B-B14F-4D97-AF65-F5344CB8AC3E}">
        <p14:creationId xmlns:p14="http://schemas.microsoft.com/office/powerpoint/2010/main" val="24339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996610"/>
            <a:ext cx="4193584" cy="2308324"/>
          </a:xfrm>
          <a:prstGeom prst="rect">
            <a:avLst/>
          </a:prstGeom>
          <a:noFill/>
        </p:spPr>
        <p:txBody>
          <a:bodyPr wrap="none" rtlCol="0">
            <a:spAutoFit/>
          </a:bodyPr>
          <a:lstStyle/>
          <a:p>
            <a:r>
              <a:rPr lang="en-GB" b="1" dirty="0" smtClean="0"/>
              <a:t>Sample Container:</a:t>
            </a:r>
          </a:p>
          <a:p>
            <a:r>
              <a:rPr lang="en-GB" dirty="0" smtClean="0"/>
              <a:t>Urine Collection Kit: yellow </a:t>
            </a:r>
            <a:r>
              <a:rPr lang="en-GB" dirty="0" err="1" smtClean="0"/>
              <a:t>monovette</a:t>
            </a:r>
            <a:endParaRPr lang="en-GB" dirty="0" smtClean="0"/>
          </a:p>
          <a:p>
            <a:endParaRPr lang="en-GB" b="1" dirty="0"/>
          </a:p>
          <a:p>
            <a:endParaRPr lang="en-GB" b="1" dirty="0" smtClean="0"/>
          </a:p>
          <a:p>
            <a:endParaRPr lang="en-GB" b="1" dirty="0"/>
          </a:p>
          <a:p>
            <a:endParaRPr lang="en-GB" dirty="0" smtClean="0"/>
          </a:p>
          <a:p>
            <a:r>
              <a:rPr lang="en-GB" dirty="0" err="1" smtClean="0"/>
              <a:t>Hologic</a:t>
            </a:r>
            <a:r>
              <a:rPr lang="en-GB" dirty="0" smtClean="0"/>
              <a:t> swab collection kit (male + female)</a:t>
            </a:r>
          </a:p>
          <a:p>
            <a:endParaRPr lang="en-GB" b="1" dirty="0"/>
          </a:p>
        </p:txBody>
      </p:sp>
      <p:sp>
        <p:nvSpPr>
          <p:cNvPr id="11" name="Rectangle 10"/>
          <p:cNvSpPr/>
          <p:nvPr/>
        </p:nvSpPr>
        <p:spPr>
          <a:xfrm>
            <a:off x="4591364" y="2042776"/>
            <a:ext cx="4248472" cy="3046988"/>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indent="-285750">
              <a:buFont typeface="Arial" pitchFamily="34" charset="0"/>
              <a:buChar char="•"/>
            </a:pPr>
            <a:r>
              <a:rPr lang="en-GB" sz="1600" dirty="0" smtClean="0"/>
              <a:t>First catch urine or urethral swab for men</a:t>
            </a:r>
          </a:p>
          <a:p>
            <a:pPr marL="285750" indent="-285750">
              <a:buFont typeface="Arial" pitchFamily="34" charset="0"/>
              <a:buChar char="•"/>
            </a:pPr>
            <a:r>
              <a:rPr lang="en-GB" sz="1600" dirty="0"/>
              <a:t>V</a:t>
            </a:r>
            <a:r>
              <a:rPr lang="en-GB" sz="1600" dirty="0" smtClean="0"/>
              <a:t>aginal swab (which may be self-collected) or </a:t>
            </a:r>
            <a:r>
              <a:rPr lang="en-GB" sz="1600" dirty="0" err="1" smtClean="0"/>
              <a:t>endocervical</a:t>
            </a:r>
            <a:r>
              <a:rPr lang="en-GB" sz="1600" dirty="0" smtClean="0"/>
              <a:t> swab for women are the recommended specimen types. </a:t>
            </a:r>
          </a:p>
          <a:p>
            <a:pPr marL="285750" indent="-285750">
              <a:buFont typeface="Arial" pitchFamily="34" charset="0"/>
              <a:buChar char="•"/>
            </a:pPr>
            <a:r>
              <a:rPr lang="en-GB" sz="1600" dirty="0" smtClean="0"/>
              <a:t>Collect swabs into appropriate transport medium and transport in sealed plastic bags.</a:t>
            </a:r>
          </a:p>
          <a:p>
            <a:pPr marL="285750" indent="-285750">
              <a:buFont typeface="Arial" pitchFamily="34" charset="0"/>
              <a:buChar char="•"/>
            </a:pPr>
            <a:r>
              <a:rPr lang="en-GB" sz="1600" dirty="0" smtClean="0"/>
              <a:t>Other samples are not recommended and interpretation of results should be done with care.</a:t>
            </a:r>
            <a:endParaRPr lang="en-GB" sz="1600" dirty="0"/>
          </a:p>
        </p:txBody>
      </p:sp>
      <p:graphicFrame>
        <p:nvGraphicFramePr>
          <p:cNvPr id="12" name="Table 11"/>
          <p:cNvGraphicFramePr>
            <a:graphicFrameLocks noGrp="1"/>
          </p:cNvGraphicFramePr>
          <p:nvPr>
            <p:extLst>
              <p:ext uri="{D42A27DB-BD31-4B8C-83A1-F6EECF244321}">
                <p14:modId xmlns:p14="http://schemas.microsoft.com/office/powerpoint/2010/main" val="3584364780"/>
              </p:ext>
            </p:extLst>
          </p:nvPr>
        </p:nvGraphicFramePr>
        <p:xfrm>
          <a:off x="635997" y="332657"/>
          <a:ext cx="7900732" cy="1101779"/>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44100">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36019">
                <a:tc>
                  <a:txBody>
                    <a:bodyPr/>
                    <a:lstStyle/>
                    <a:p>
                      <a:pPr marL="285750" indent="-285750">
                        <a:buFont typeface="Arial" pitchFamily="34" charset="0"/>
                        <a:buChar char="•"/>
                      </a:pPr>
                      <a:r>
                        <a:rPr lang="en-GB" dirty="0" smtClean="0"/>
                        <a:t>Chlamydia PCR</a:t>
                      </a:r>
                    </a:p>
                    <a:p>
                      <a:pPr marL="285750" indent="-285750">
                        <a:buFont typeface="Arial" pitchFamily="34" charset="0"/>
                        <a:buChar char="•"/>
                      </a:pPr>
                      <a:r>
                        <a:rPr lang="en-GB" dirty="0" smtClean="0"/>
                        <a:t>GC PCR</a:t>
                      </a:r>
                    </a:p>
                  </a:txBody>
                  <a:tcPr/>
                </a:tc>
                <a:tc>
                  <a:txBody>
                    <a:bodyPr/>
                    <a:lstStyle/>
                    <a:p>
                      <a:pPr marL="285750" lvl="0" indent="-285750">
                        <a:buFont typeface="Arial" pitchFamily="34" charset="0"/>
                        <a:buChar char="•"/>
                      </a:pPr>
                      <a:r>
                        <a:rPr lang="en-GB" sz="1600" kern="1200" dirty="0" smtClean="0">
                          <a:solidFill>
                            <a:schemeClr val="dk1"/>
                          </a:solidFill>
                          <a:effectLst/>
                          <a:latin typeface="+mn-lt"/>
                          <a:ea typeface="+mn-ea"/>
                          <a:cs typeface="+mn-cs"/>
                        </a:rPr>
                        <a:t>4 working days from</a:t>
                      </a:r>
                      <a:r>
                        <a:rPr lang="en-GB" sz="1600" kern="1200" baseline="0" dirty="0" smtClean="0">
                          <a:solidFill>
                            <a:schemeClr val="dk1"/>
                          </a:solidFill>
                          <a:effectLst/>
                          <a:latin typeface="+mn-lt"/>
                          <a:ea typeface="+mn-ea"/>
                          <a:cs typeface="+mn-cs"/>
                        </a:rPr>
                        <a:t> receipt </a:t>
                      </a:r>
                      <a:r>
                        <a:rPr lang="en-GB" sz="1600" kern="1200" dirty="0" smtClean="0">
                          <a:solidFill>
                            <a:schemeClr val="dk1"/>
                          </a:solidFill>
                          <a:effectLst/>
                          <a:latin typeface="+mn-lt"/>
                          <a:ea typeface="+mn-ea"/>
                          <a:cs typeface="+mn-cs"/>
                        </a:rPr>
                        <a:t>(95% KPI)</a:t>
                      </a:r>
                      <a:endParaRPr lang="en-GB" sz="1600" dirty="0" smtClean="0">
                        <a:effectLst/>
                      </a:endParaRPr>
                    </a:p>
                    <a:p>
                      <a:pPr marL="285750" indent="-285750">
                        <a:buFont typeface="Arial" pitchFamily="34" charset="0"/>
                        <a:buChar char="•"/>
                      </a:pPr>
                      <a:r>
                        <a:rPr lang="en-GB" sz="1600" kern="1200" dirty="0" smtClean="0">
                          <a:solidFill>
                            <a:schemeClr val="dk1"/>
                          </a:solidFill>
                          <a:effectLst/>
                          <a:latin typeface="+mn-lt"/>
                          <a:ea typeface="+mn-ea"/>
                          <a:cs typeface="+mn-cs"/>
                        </a:rPr>
                        <a:t>4</a:t>
                      </a:r>
                      <a:r>
                        <a:rPr lang="en-GB" sz="1600" kern="1200" baseline="0" dirty="0" smtClean="0">
                          <a:solidFill>
                            <a:schemeClr val="dk1"/>
                          </a:solidFill>
                          <a:effectLst/>
                          <a:latin typeface="+mn-lt"/>
                          <a:ea typeface="+mn-ea"/>
                          <a:cs typeface="+mn-cs"/>
                        </a:rPr>
                        <a:t> </a:t>
                      </a:r>
                      <a:r>
                        <a:rPr lang="en-GB" sz="1600" kern="1200" dirty="0" smtClean="0">
                          <a:solidFill>
                            <a:schemeClr val="dk1"/>
                          </a:solidFill>
                          <a:effectLst/>
                          <a:latin typeface="+mn-lt"/>
                          <a:ea typeface="+mn-ea"/>
                          <a:cs typeface="+mn-cs"/>
                        </a:rPr>
                        <a:t>working days from receipt (95%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289672" y="5401798"/>
            <a:ext cx="3776547" cy="1200329"/>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p:txBody>
      </p:sp>
      <p:sp>
        <p:nvSpPr>
          <p:cNvPr id="19" name="TextBox 18"/>
          <p:cNvSpPr txBox="1"/>
          <p:nvPr/>
        </p:nvSpPr>
        <p:spPr>
          <a:xfrm>
            <a:off x="19781" y="1557024"/>
            <a:ext cx="7474354" cy="307777"/>
          </a:xfrm>
          <a:prstGeom prst="rect">
            <a:avLst/>
          </a:prstGeom>
          <a:noFill/>
        </p:spPr>
        <p:txBody>
          <a:bodyPr wrap="none" rtlCol="0">
            <a:spAutoFit/>
          </a:bodyPr>
          <a:lstStyle/>
          <a:p>
            <a:r>
              <a:rPr lang="en-GB" sz="1400" dirty="0" smtClean="0"/>
              <a:t>Sampling Advice: </a:t>
            </a:r>
            <a:r>
              <a:rPr lang="en-GB" sz="1400" dirty="0" smtClean="0">
                <a:hlinkClick r:id="rId2"/>
              </a:rPr>
              <a:t>BASHH CHLAMYDIA ADVICE</a:t>
            </a:r>
            <a:r>
              <a:rPr lang="en-GB" sz="1400" dirty="0" smtClean="0"/>
              <a:t> </a:t>
            </a:r>
            <a:r>
              <a:rPr lang="en-GB" sz="1400" dirty="0" smtClean="0">
                <a:hlinkClick r:id="rId3"/>
              </a:rPr>
              <a:t>BASHH GONORRHOEA ADVICE</a:t>
            </a:r>
            <a:r>
              <a:rPr lang="en-GB" sz="1400" dirty="0" smtClean="0"/>
              <a:t> </a:t>
            </a:r>
            <a:r>
              <a:rPr lang="en-GB" sz="1400" dirty="0" smtClean="0">
                <a:hlinkClick r:id="rId4"/>
              </a:rPr>
              <a:t>BASHH HERPES ADVICE</a:t>
            </a:r>
            <a:endParaRPr lang="en-GB" sz="1400" dirty="0"/>
          </a:p>
        </p:txBody>
      </p:sp>
      <p:pic>
        <p:nvPicPr>
          <p:cNvPr id="5" name="Picture 4"/>
          <p:cNvPicPr>
            <a:picLocks noChangeAspect="1"/>
          </p:cNvPicPr>
          <p:nvPr/>
        </p:nvPicPr>
        <p:blipFill>
          <a:blip r:embed="rId5"/>
          <a:stretch>
            <a:fillRect/>
          </a:stretch>
        </p:blipFill>
        <p:spPr>
          <a:xfrm>
            <a:off x="3295650" y="547687"/>
            <a:ext cx="2552700" cy="5762625"/>
          </a:xfrm>
          <a:prstGeom prst="rect">
            <a:avLst/>
          </a:prstGeom>
          <a:scene3d>
            <a:camera prst="orthographicFront">
              <a:rot lat="0" lon="5400000" rev="0"/>
            </a:camera>
            <a:lightRig rig="threePt" dir="t"/>
          </a:scene3d>
        </p:spPr>
      </p:pic>
      <p:pic>
        <p:nvPicPr>
          <p:cNvPr id="6" name="Picture 5"/>
          <p:cNvPicPr>
            <a:picLocks noChangeAspect="1"/>
          </p:cNvPicPr>
          <p:nvPr/>
        </p:nvPicPr>
        <p:blipFill>
          <a:blip r:embed="rId5"/>
          <a:stretch>
            <a:fillRect/>
          </a:stretch>
        </p:blipFill>
        <p:spPr>
          <a:xfrm rot="16200000">
            <a:off x="1199177" y="1977342"/>
            <a:ext cx="933614" cy="2107599"/>
          </a:xfrm>
          <a:prstGeom prst="rect">
            <a:avLst/>
          </a:prstGeom>
        </p:spPr>
      </p:pic>
      <p:pic>
        <p:nvPicPr>
          <p:cNvPr id="7" name="Picture 6"/>
          <p:cNvPicPr>
            <a:picLocks noChangeAspect="1"/>
          </p:cNvPicPr>
          <p:nvPr/>
        </p:nvPicPr>
        <p:blipFill>
          <a:blip r:embed="rId6"/>
          <a:stretch>
            <a:fillRect/>
          </a:stretch>
        </p:blipFill>
        <p:spPr>
          <a:xfrm>
            <a:off x="150989" y="3985802"/>
            <a:ext cx="4440376" cy="1477964"/>
          </a:xfrm>
          <a:prstGeom prst="rect">
            <a:avLst/>
          </a:prstGeom>
        </p:spPr>
      </p:pic>
      <p:sp>
        <p:nvSpPr>
          <p:cNvPr id="17" name="TextBox 16"/>
          <p:cNvSpPr txBox="1"/>
          <p:nvPr/>
        </p:nvSpPr>
        <p:spPr>
          <a:xfrm>
            <a:off x="7596336" y="5705673"/>
            <a:ext cx="1367618" cy="646331"/>
          </a:xfrm>
          <a:prstGeom prst="rect">
            <a:avLst/>
          </a:prstGeom>
          <a:noFill/>
          <a:ln>
            <a:solidFill>
              <a:schemeClr val="accent1"/>
            </a:solidFill>
          </a:ln>
        </p:spPr>
        <p:txBody>
          <a:bodyPr wrap="none" rtlCol="0">
            <a:spAutoFit/>
          </a:bodyPr>
          <a:lstStyle/>
          <a:p>
            <a:r>
              <a:rPr lang="en-GB" dirty="0" smtClean="0"/>
              <a:t>NOT UKAS</a:t>
            </a:r>
          </a:p>
          <a:p>
            <a:r>
              <a:rPr lang="en-GB" dirty="0" smtClean="0"/>
              <a:t>ACCREDITED</a:t>
            </a:r>
            <a:endParaRPr lang="en-GB" dirty="0"/>
          </a:p>
        </p:txBody>
      </p:sp>
    </p:spTree>
    <p:extLst>
      <p:ext uri="{BB962C8B-B14F-4D97-AF65-F5344CB8AC3E}">
        <p14:creationId xmlns:p14="http://schemas.microsoft.com/office/powerpoint/2010/main" val="385384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127" y="2163364"/>
            <a:ext cx="2793137" cy="646331"/>
          </a:xfrm>
          <a:prstGeom prst="rect">
            <a:avLst/>
          </a:prstGeom>
          <a:noFill/>
        </p:spPr>
        <p:txBody>
          <a:bodyPr wrap="none" rtlCol="0">
            <a:spAutoFit/>
          </a:bodyPr>
          <a:lstStyle/>
          <a:p>
            <a:r>
              <a:rPr lang="en-GB" b="1" dirty="0" smtClean="0"/>
              <a:t>Sample Container:</a:t>
            </a:r>
          </a:p>
          <a:p>
            <a:r>
              <a:rPr lang="en-GB" b="1" dirty="0" smtClean="0"/>
              <a:t>500ML STERILE CONTAINER</a:t>
            </a:r>
            <a:endParaRPr lang="en-GB" b="1" dirty="0"/>
          </a:p>
        </p:txBody>
      </p:sp>
      <p:sp>
        <p:nvSpPr>
          <p:cNvPr id="11" name="Rectangle 10"/>
          <p:cNvSpPr/>
          <p:nvPr/>
        </p:nvSpPr>
        <p:spPr>
          <a:xfrm>
            <a:off x="4572000" y="2486530"/>
            <a:ext cx="4248472" cy="2308324"/>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indent="-285750">
              <a:buFont typeface="Arial" pitchFamily="34" charset="0"/>
              <a:buChar char="•"/>
            </a:pPr>
            <a:r>
              <a:rPr lang="en-GB" dirty="0"/>
              <a:t>Water samples must be tested as soon as possible after they are collected. </a:t>
            </a:r>
            <a:endParaRPr lang="en-GB" dirty="0" smtClean="0"/>
          </a:p>
          <a:p>
            <a:pPr marL="285750" indent="-285750">
              <a:buFont typeface="Arial" pitchFamily="34" charset="0"/>
              <a:buChar char="•"/>
            </a:pPr>
            <a:r>
              <a:rPr lang="en-GB" dirty="0" smtClean="0"/>
              <a:t>If </a:t>
            </a:r>
            <a:r>
              <a:rPr lang="en-GB" dirty="0"/>
              <a:t>necessary they can be refrigerated for 24hrs.</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3469554253"/>
              </p:ext>
            </p:extLst>
          </p:nvPr>
        </p:nvGraphicFramePr>
        <p:xfrm>
          <a:off x="635997" y="332657"/>
          <a:ext cx="7900732" cy="128044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945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914680">
                <a:tc>
                  <a:txBody>
                    <a:bodyPr/>
                    <a:lstStyle/>
                    <a:p>
                      <a:endParaRPr lang="en-GB" sz="1800" kern="1200" dirty="0" smtClean="0">
                        <a:solidFill>
                          <a:schemeClr val="dk1"/>
                        </a:solidFill>
                        <a:effectLst/>
                        <a:latin typeface="+mn-lt"/>
                        <a:ea typeface="+mn-ea"/>
                        <a:cs typeface="+mn-cs"/>
                      </a:endParaRPr>
                    </a:p>
                    <a:p>
                      <a:pPr marL="285750" indent="-285750">
                        <a:buFont typeface="Arial" pitchFamily="34" charset="0"/>
                        <a:buChar char="•"/>
                      </a:pPr>
                      <a:r>
                        <a:rPr lang="en-GB" sz="1800" kern="1200" dirty="0" smtClean="0">
                          <a:solidFill>
                            <a:schemeClr val="dk1"/>
                          </a:solidFill>
                          <a:effectLst/>
                          <a:latin typeface="+mn-lt"/>
                          <a:ea typeface="+mn-ea"/>
                          <a:cs typeface="+mn-cs"/>
                        </a:rPr>
                        <a:t>Environmental Water Samples</a:t>
                      </a:r>
                      <a:r>
                        <a:rPr lang="en-GB" dirty="0" smtClean="0"/>
                        <a:t>	</a:t>
                      </a:r>
                      <a:endParaRPr lang="en-GB" dirty="0"/>
                    </a:p>
                  </a:txBody>
                  <a:tcPr/>
                </a:tc>
                <a:tc>
                  <a:txBody>
                    <a:bodyPr/>
                    <a:lstStyle/>
                    <a:p>
                      <a:pPr marL="0" indent="0">
                        <a:buFont typeface="Arial" pitchFamily="34" charset="0"/>
                        <a:buNone/>
                      </a:pPr>
                      <a:endParaRPr lang="en-GB" dirty="0" smtClean="0"/>
                    </a:p>
                    <a:p>
                      <a:pPr marL="285750" indent="-285750">
                        <a:buFont typeface="Arial" pitchFamily="34" charset="0"/>
                        <a:buChar char="•"/>
                      </a:pPr>
                      <a:r>
                        <a:rPr lang="en-GB" sz="1800" kern="1200" dirty="0" smtClean="0">
                          <a:solidFill>
                            <a:schemeClr val="dk1"/>
                          </a:solidFill>
                          <a:effectLst/>
                          <a:latin typeface="+mn-lt"/>
                          <a:ea typeface="+mn-ea"/>
                          <a:cs typeface="+mn-cs"/>
                        </a:rPr>
                        <a:t>5-7 working days (96%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420693" y="4828510"/>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LEGIONELLA OUTBREAK</a:t>
            </a:r>
            <a:endParaRPr lang="en-GB" b="1" dirty="0">
              <a:solidFill>
                <a:srgbClr val="FF0000"/>
              </a:solidFill>
            </a:endParaRPr>
          </a:p>
        </p:txBody>
      </p:sp>
      <p:sp>
        <p:nvSpPr>
          <p:cNvPr id="18" name="TextBox 17"/>
          <p:cNvSpPr txBox="1"/>
          <p:nvPr/>
        </p:nvSpPr>
        <p:spPr>
          <a:xfrm>
            <a:off x="19781" y="1698443"/>
            <a:ext cx="5323445" cy="307777"/>
          </a:xfrm>
          <a:prstGeom prst="rect">
            <a:avLst/>
          </a:prstGeom>
          <a:noFill/>
        </p:spPr>
        <p:txBody>
          <a:bodyPr wrap="none" rtlCol="0">
            <a:spAutoFit/>
          </a:bodyPr>
          <a:lstStyle/>
          <a:p>
            <a:r>
              <a:rPr lang="en-GB" sz="1400" dirty="0" smtClean="0"/>
              <a:t>Sampling Advice: </a:t>
            </a:r>
            <a:r>
              <a:rPr lang="en-GB" sz="1400" dirty="0" smtClean="0">
                <a:hlinkClick r:id="rId2"/>
              </a:rPr>
              <a:t>Joint Advisory Group on Gastrointestinal Endoscopy </a:t>
            </a:r>
            <a:r>
              <a:rPr lang="en-GB" sz="1400" dirty="0" smtClean="0"/>
              <a:t> </a:t>
            </a:r>
            <a:endParaRPr lang="en-GB" sz="1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732305" y="3031536"/>
            <a:ext cx="1774734" cy="1331051"/>
          </a:xfrm>
          <a:prstGeom prst="rect">
            <a:avLst/>
          </a:prstGeom>
        </p:spPr>
      </p:pic>
      <p:sp>
        <p:nvSpPr>
          <p:cNvPr id="3" name="TextBox 2"/>
          <p:cNvSpPr txBox="1"/>
          <p:nvPr/>
        </p:nvSpPr>
        <p:spPr>
          <a:xfrm>
            <a:off x="7596336" y="5705673"/>
            <a:ext cx="1367618" cy="646331"/>
          </a:xfrm>
          <a:prstGeom prst="rect">
            <a:avLst/>
          </a:prstGeom>
          <a:noFill/>
          <a:ln>
            <a:solidFill>
              <a:schemeClr val="accent1"/>
            </a:solidFill>
          </a:ln>
        </p:spPr>
        <p:txBody>
          <a:bodyPr wrap="none" rtlCol="0">
            <a:spAutoFit/>
          </a:bodyPr>
          <a:lstStyle/>
          <a:p>
            <a:r>
              <a:rPr lang="en-GB" dirty="0" smtClean="0"/>
              <a:t>NOT UKAS</a:t>
            </a:r>
          </a:p>
          <a:p>
            <a:r>
              <a:rPr lang="en-GB" dirty="0" smtClean="0"/>
              <a:t>ACCREDITED</a:t>
            </a:r>
            <a:endParaRPr lang="en-GB" dirty="0"/>
          </a:p>
        </p:txBody>
      </p:sp>
    </p:spTree>
    <p:extLst>
      <p:ext uri="{BB962C8B-B14F-4D97-AF65-F5344CB8AC3E}">
        <p14:creationId xmlns:p14="http://schemas.microsoft.com/office/powerpoint/2010/main" val="215816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706160"/>
            <a:ext cx="3422155" cy="1200329"/>
          </a:xfrm>
          <a:prstGeom prst="rect">
            <a:avLst/>
          </a:prstGeom>
          <a:noFill/>
        </p:spPr>
        <p:txBody>
          <a:bodyPr wrap="none" rtlCol="0">
            <a:spAutoFit/>
          </a:bodyPr>
          <a:lstStyle/>
          <a:p>
            <a:r>
              <a:rPr lang="en-GB" b="1" dirty="0" smtClean="0"/>
              <a:t>Sample Container:</a:t>
            </a:r>
          </a:p>
          <a:p>
            <a:r>
              <a:rPr lang="en-GB" b="1" dirty="0" smtClean="0"/>
              <a:t>Faeces samples blue lid container </a:t>
            </a:r>
          </a:p>
          <a:p>
            <a:r>
              <a:rPr lang="en-GB" b="1" dirty="0" smtClean="0"/>
              <a:t>with scoop</a:t>
            </a:r>
          </a:p>
          <a:p>
            <a:endParaRPr lang="en-GB" b="1" dirty="0"/>
          </a:p>
        </p:txBody>
      </p:sp>
      <p:sp>
        <p:nvSpPr>
          <p:cNvPr id="11" name="Rectangle 10"/>
          <p:cNvSpPr/>
          <p:nvPr/>
        </p:nvSpPr>
        <p:spPr>
          <a:xfrm>
            <a:off x="4288084" y="1713910"/>
            <a:ext cx="4695240" cy="3539430"/>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Use aseptic technique. </a:t>
            </a:r>
            <a:endParaRPr lang="en-GB" sz="1600" dirty="0" smtClean="0"/>
          </a:p>
          <a:p>
            <a:pPr marL="285750" lvl="0" indent="-285750">
              <a:buFont typeface="Arial" pitchFamily="34" charset="0"/>
              <a:buChar char="•"/>
            </a:pPr>
            <a:r>
              <a:rPr lang="en-GB" sz="1600" dirty="0" smtClean="0"/>
              <a:t>Faecal </a:t>
            </a:r>
            <a:r>
              <a:rPr lang="en-GB" sz="1600" dirty="0"/>
              <a:t>samples should be liquid or semi formed (</a:t>
            </a:r>
            <a:r>
              <a:rPr lang="en-GB" sz="1600" dirty="0" err="1"/>
              <a:t>ie</a:t>
            </a:r>
            <a:r>
              <a:rPr lang="en-GB" sz="1600" dirty="0"/>
              <a:t> take the shape of the container). </a:t>
            </a:r>
            <a:endParaRPr lang="en-GB" sz="1600" dirty="0" smtClean="0"/>
          </a:p>
          <a:p>
            <a:pPr marL="285750" lvl="0" indent="-285750">
              <a:buFont typeface="Arial" pitchFamily="34" charset="0"/>
              <a:buChar char="•"/>
            </a:pPr>
            <a:r>
              <a:rPr lang="en-GB" sz="1600" dirty="0" smtClean="0"/>
              <a:t>Collect </a:t>
            </a:r>
            <a:r>
              <a:rPr lang="en-GB" sz="1600" dirty="0"/>
              <a:t>specimens in appropriate leak proof containers and transport in sealed plastic bags. </a:t>
            </a:r>
            <a:endParaRPr lang="en-GB" sz="1600" dirty="0" smtClean="0">
              <a:effectLst/>
            </a:endParaRPr>
          </a:p>
          <a:p>
            <a:pPr marL="285750" lvl="0" indent="-285750">
              <a:buFont typeface="Arial" pitchFamily="34" charset="0"/>
              <a:buChar char="•"/>
            </a:pPr>
            <a:r>
              <a:rPr lang="en-GB" sz="1600" dirty="0"/>
              <a:t>Investigation of parasites Ideally three stool specimens collected over no more than a 10-day period. </a:t>
            </a:r>
            <a:endParaRPr lang="en-GB" sz="1600" dirty="0" smtClean="0"/>
          </a:p>
          <a:p>
            <a:pPr marL="285750" lvl="0" indent="-285750">
              <a:buFont typeface="Arial" pitchFamily="34" charset="0"/>
              <a:buChar char="•"/>
            </a:pPr>
            <a:r>
              <a:rPr lang="en-GB" sz="1600" dirty="0" smtClean="0"/>
              <a:t>It </a:t>
            </a:r>
            <a:r>
              <a:rPr lang="en-GB" sz="1600" dirty="0"/>
              <a:t>is usually recommended that specimens are collected every other day.</a:t>
            </a:r>
            <a:endParaRPr lang="en-GB" sz="1600" dirty="0" smtClean="0">
              <a:effectLst/>
            </a:endParaRPr>
          </a:p>
          <a:p>
            <a:pPr marL="285750" indent="-285750">
              <a:buFont typeface="Arial" pitchFamily="34" charset="0"/>
              <a:buChar char="•"/>
            </a:pPr>
            <a:r>
              <a:rPr lang="en-GB" sz="1600" dirty="0"/>
              <a:t>Please indicate if recent foreign travel.</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3875051621"/>
              </p:ext>
            </p:extLst>
          </p:nvPr>
        </p:nvGraphicFramePr>
        <p:xfrm>
          <a:off x="635997" y="332657"/>
          <a:ext cx="7900732" cy="954203"/>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275652">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588443">
                <a:tc>
                  <a:txBody>
                    <a:bodyPr/>
                    <a:lstStyle/>
                    <a:p>
                      <a:r>
                        <a:rPr lang="en-GB" sz="1800" kern="1200" dirty="0" smtClean="0">
                          <a:solidFill>
                            <a:schemeClr val="dk1"/>
                          </a:solidFill>
                          <a:effectLst/>
                          <a:latin typeface="+mn-lt"/>
                          <a:ea typeface="+mn-ea"/>
                          <a:cs typeface="+mn-cs"/>
                        </a:rPr>
                        <a:t>Faeces Culture</a:t>
                      </a:r>
                      <a:r>
                        <a:rPr lang="en-GB" dirty="0" smtClean="0"/>
                        <a:t>		</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3 working days (80%)</a:t>
                      </a:r>
                      <a:endParaRPr lang="en-GB" dirty="0" smtClean="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7 days</a:t>
            </a:r>
          </a:p>
        </p:txBody>
      </p:sp>
      <p:sp>
        <p:nvSpPr>
          <p:cNvPr id="15" name="TextBox 14"/>
          <p:cNvSpPr txBox="1"/>
          <p:nvPr/>
        </p:nvSpPr>
        <p:spPr>
          <a:xfrm>
            <a:off x="179512" y="4618075"/>
            <a:ext cx="3994680" cy="2062103"/>
          </a:xfrm>
          <a:prstGeom prst="rect">
            <a:avLst/>
          </a:prstGeom>
          <a:noFill/>
          <a:ln>
            <a:solidFill>
              <a:srgbClr val="FF0000"/>
            </a:solidFill>
          </a:ln>
        </p:spPr>
        <p:txBody>
          <a:bodyPr wrap="square" rtlCol="0">
            <a:spAutoFit/>
          </a:bodyPr>
          <a:lstStyle/>
          <a:p>
            <a:r>
              <a:rPr lang="en-GB" sz="1600" b="1" dirty="0" smtClean="0">
                <a:solidFill>
                  <a:srgbClr val="FF0000"/>
                </a:solidFill>
              </a:rPr>
              <a:t>Health and Safety Considerations</a:t>
            </a:r>
          </a:p>
          <a:p>
            <a:r>
              <a:rPr lang="en-GB" sz="1600" b="1" dirty="0" smtClean="0">
                <a:solidFill>
                  <a:srgbClr val="FF0000"/>
                </a:solidFill>
              </a:rPr>
              <a:t>Please ensure relevant clinical</a:t>
            </a:r>
          </a:p>
          <a:p>
            <a:r>
              <a:rPr lang="en-GB" sz="1600" b="1" dirty="0" smtClean="0">
                <a:solidFill>
                  <a:srgbClr val="FF0000"/>
                </a:solidFill>
              </a:rPr>
              <a:t>Information is provided to highlight </a:t>
            </a:r>
          </a:p>
          <a:p>
            <a:r>
              <a:rPr lang="en-GB" sz="1600" b="1" dirty="0" smtClean="0">
                <a:solidFill>
                  <a:srgbClr val="FF0000"/>
                </a:solidFill>
              </a:rPr>
              <a:t>risks associated with this sample type</a:t>
            </a:r>
          </a:p>
          <a:p>
            <a:r>
              <a:rPr lang="en-GB" sz="1600" b="1" dirty="0" smtClean="0">
                <a:solidFill>
                  <a:srgbClr val="FF0000"/>
                </a:solidFill>
              </a:rPr>
              <a:t>Such as: Foreign travel with region specified</a:t>
            </a:r>
          </a:p>
          <a:p>
            <a:r>
              <a:rPr lang="en-GB" sz="1600" b="1" i="1" dirty="0" smtClean="0">
                <a:solidFill>
                  <a:srgbClr val="FF0000"/>
                </a:solidFill>
              </a:rPr>
              <a:t>Salmonella typhi, Vibrio </a:t>
            </a:r>
            <a:r>
              <a:rPr lang="en-GB" sz="1600" b="1" i="1" dirty="0" err="1" smtClean="0">
                <a:solidFill>
                  <a:srgbClr val="FF0000"/>
                </a:solidFill>
              </a:rPr>
              <a:t>cholerae</a:t>
            </a:r>
            <a:r>
              <a:rPr lang="en-GB" sz="1600" b="1" i="1" dirty="0" smtClean="0">
                <a:solidFill>
                  <a:srgbClr val="FF0000"/>
                </a:solidFill>
              </a:rPr>
              <a:t>, </a:t>
            </a:r>
          </a:p>
          <a:p>
            <a:r>
              <a:rPr lang="en-GB" sz="1600" b="1" i="0" dirty="0" smtClean="0">
                <a:solidFill>
                  <a:srgbClr val="FF0000"/>
                </a:solidFill>
              </a:rPr>
              <a:t>Tapeworms</a:t>
            </a:r>
            <a:r>
              <a:rPr lang="en-GB" sz="1600" b="1" i="1" dirty="0" smtClean="0">
                <a:solidFill>
                  <a:srgbClr val="FF0000"/>
                </a:solidFill>
              </a:rPr>
              <a:t>, E.coli 0157, </a:t>
            </a:r>
          </a:p>
          <a:p>
            <a:r>
              <a:rPr lang="en-GB" sz="1600" b="1" i="1" dirty="0" smtClean="0">
                <a:solidFill>
                  <a:srgbClr val="FF0000"/>
                </a:solidFill>
              </a:rPr>
              <a:t>Shigella </a:t>
            </a:r>
            <a:r>
              <a:rPr lang="en-GB" sz="1600" b="1" i="1" dirty="0" err="1" smtClean="0">
                <a:solidFill>
                  <a:srgbClr val="FF0000"/>
                </a:solidFill>
              </a:rPr>
              <a:t>dysenteriae</a:t>
            </a:r>
            <a:r>
              <a:rPr lang="en-GB" sz="1600" b="1" i="1" dirty="0" smtClean="0">
                <a:solidFill>
                  <a:srgbClr val="FF0000"/>
                </a:solidFill>
              </a:rPr>
              <a:t>, </a:t>
            </a:r>
            <a:endParaRPr lang="en-GB" sz="1600" b="1" dirty="0" smtClean="0">
              <a:solidFill>
                <a:srgbClr val="FF0000"/>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96860" y="2880776"/>
            <a:ext cx="1790660" cy="1342995"/>
          </a:xfrm>
          <a:prstGeom prst="rect">
            <a:avLst/>
          </a:prstGeom>
        </p:spPr>
      </p:pic>
      <p:sp>
        <p:nvSpPr>
          <p:cNvPr id="19" name="TextBox 18"/>
          <p:cNvSpPr txBox="1"/>
          <p:nvPr/>
        </p:nvSpPr>
        <p:spPr>
          <a:xfrm>
            <a:off x="77200" y="1398383"/>
            <a:ext cx="4109779" cy="307777"/>
          </a:xfrm>
          <a:prstGeom prst="rect">
            <a:avLst/>
          </a:prstGeom>
          <a:noFill/>
        </p:spPr>
        <p:txBody>
          <a:bodyPr wrap="none" rtlCol="0">
            <a:spAutoFit/>
          </a:bodyPr>
          <a:lstStyle/>
          <a:p>
            <a:r>
              <a:rPr lang="en-GB" sz="1400" dirty="0" smtClean="0"/>
              <a:t>Sampling Advice: </a:t>
            </a:r>
            <a:r>
              <a:rPr lang="en-GB" sz="1400" dirty="0" smtClean="0">
                <a:hlinkClick r:id="rId3"/>
              </a:rPr>
              <a:t>ROYAL MARSDEN FAECES SAMPLING</a:t>
            </a:r>
            <a:endParaRPr lang="en-GB" sz="1400" dirty="0"/>
          </a:p>
        </p:txBody>
      </p:sp>
      <p:grpSp>
        <p:nvGrpSpPr>
          <p:cNvPr id="14" name="Group 13"/>
          <p:cNvGrpSpPr/>
          <p:nvPr/>
        </p:nvGrpSpPr>
        <p:grpSpPr>
          <a:xfrm>
            <a:off x="7351051" y="5325680"/>
            <a:ext cx="1714160" cy="1484103"/>
            <a:chOff x="7351051" y="5242267"/>
            <a:chExt cx="1714160" cy="1484103"/>
          </a:xfrm>
        </p:grpSpPr>
        <p:pic>
          <p:nvPicPr>
            <p:cNvPr id="20" name="Picture 19">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248489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2656944"/>
            <a:ext cx="4248472" cy="2585323"/>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indent="-285750">
              <a:buFont typeface="Arial" pitchFamily="34" charset="0"/>
              <a:buChar char="•"/>
            </a:pPr>
            <a:r>
              <a:rPr lang="en-GB" dirty="0"/>
              <a:t>Fresh </a:t>
            </a:r>
            <a:r>
              <a:rPr lang="en-GB" dirty="0" smtClean="0"/>
              <a:t>Sample</a:t>
            </a:r>
          </a:p>
          <a:p>
            <a:pPr marL="285750" indent="-285750">
              <a:buFont typeface="Arial" pitchFamily="34" charset="0"/>
              <a:buChar char="•"/>
            </a:pPr>
            <a:r>
              <a:rPr lang="en-GB" dirty="0" smtClean="0"/>
              <a:t>Samples </a:t>
            </a:r>
            <a:r>
              <a:rPr lang="en-GB" dirty="0"/>
              <a:t>may be cultured up to 48hrs after collection although interpretation of results should be done with </a:t>
            </a:r>
            <a:r>
              <a:rPr lang="en-GB" dirty="0" smtClean="0"/>
              <a:t>care.</a:t>
            </a:r>
          </a:p>
          <a:p>
            <a:pPr marL="285750" indent="-285750">
              <a:buFont typeface="Arial" pitchFamily="34" charset="0"/>
              <a:buChar char="•"/>
            </a:pPr>
            <a:r>
              <a:rPr lang="en-GB" dirty="0" smtClean="0"/>
              <a:t>Leak </a:t>
            </a:r>
            <a:r>
              <a:rPr lang="en-GB" dirty="0"/>
              <a:t>Proof Container in sealable bag</a:t>
            </a:r>
            <a:r>
              <a:rPr lang="en-GB" dirty="0" smtClean="0"/>
              <a:t>.</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311505884"/>
              </p:ext>
            </p:extLst>
          </p:nvPr>
        </p:nvGraphicFramePr>
        <p:xfrm>
          <a:off x="635997" y="332657"/>
          <a:ext cx="7900732" cy="173736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287286">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p>
                  </a:txBody>
                  <a:tcPr/>
                </a:tc>
                <a:extLst>
                  <a:ext uri="{0D108BD9-81ED-4DB2-BD59-A6C34878D82A}">
                    <a16:rowId xmlns:a16="http://schemas.microsoft.com/office/drawing/2014/main" val="10000"/>
                  </a:ext>
                </a:extLst>
              </a:tr>
              <a:tr h="1149145">
                <a:tc>
                  <a:txBody>
                    <a:bodyPr/>
                    <a:lstStyle/>
                    <a:p>
                      <a:r>
                        <a:rPr lang="en-GB" sz="1200" dirty="0" smtClean="0"/>
                        <a:t>FAECES		</a:t>
                      </a:r>
                    </a:p>
                    <a:p>
                      <a:r>
                        <a:rPr lang="en-GB" sz="1200" dirty="0" smtClean="0"/>
                        <a:t>GDH (EIA)- Presence of C. </a:t>
                      </a:r>
                      <a:r>
                        <a:rPr lang="en-GB" sz="1200" dirty="0" err="1" smtClean="0"/>
                        <a:t>dfficile</a:t>
                      </a:r>
                      <a:r>
                        <a:rPr lang="en-GB" sz="1200" baseline="0" dirty="0" smtClean="0"/>
                        <a:t> bacteria</a:t>
                      </a:r>
                      <a:endParaRPr lang="en-GB" sz="1200" dirty="0" smtClean="0"/>
                    </a:p>
                    <a:p>
                      <a:r>
                        <a:rPr lang="en-GB" sz="1200" dirty="0" smtClean="0"/>
                        <a:t>CDT</a:t>
                      </a:r>
                      <a:r>
                        <a:rPr lang="en-GB" sz="1200" baseline="0" dirty="0" smtClean="0"/>
                        <a:t> (EIA)- Presence of Toxin produced by </a:t>
                      </a:r>
                      <a:r>
                        <a:rPr lang="en-GB" sz="1200" baseline="0" dirty="0" err="1" smtClean="0"/>
                        <a:t>C.difficile</a:t>
                      </a:r>
                      <a:endParaRPr lang="en-GB" sz="1200" baseline="0" dirty="0" smtClean="0"/>
                    </a:p>
                    <a:p>
                      <a:r>
                        <a:rPr lang="en-GB" sz="1200" baseline="0" dirty="0" smtClean="0"/>
                        <a:t>TOXIN GENE DETECTION (PCR) (Not currently included in UKAS Schedule) – Presence of Gene where </a:t>
                      </a:r>
                      <a:r>
                        <a:rPr lang="en-GB" sz="1200" baseline="0" dirty="0" err="1" smtClean="0"/>
                        <a:t>C.difficile</a:t>
                      </a:r>
                      <a:r>
                        <a:rPr lang="en-GB" sz="1200" baseline="0" dirty="0" smtClean="0"/>
                        <a:t> has been detected but no toxin has been detected.</a:t>
                      </a:r>
                    </a:p>
                    <a:p>
                      <a:endParaRPr lang="en-GB" sz="1200" dirty="0" smtClean="0"/>
                    </a:p>
                  </a:txBody>
                  <a:tcPr/>
                </a:tc>
                <a:tc>
                  <a:txBody>
                    <a:bodyPr/>
                    <a:lstStyle/>
                    <a:p>
                      <a:pPr marL="0" indent="0">
                        <a:buFont typeface="Arial" pitchFamily="34" charset="0"/>
                        <a:buNone/>
                      </a:pPr>
                      <a:endParaRPr lang="en-GB" dirty="0" smtClean="0"/>
                    </a:p>
                    <a:p>
                      <a:pPr marL="285750" lvl="0" indent="-285750">
                        <a:buFont typeface="Arial" pitchFamily="34" charset="0"/>
                        <a:buChar char="•"/>
                      </a:pPr>
                      <a:r>
                        <a:rPr lang="en-GB" sz="1800" kern="1200" dirty="0" smtClean="0">
                          <a:solidFill>
                            <a:schemeClr val="dk1"/>
                          </a:solidFill>
                          <a:effectLst/>
                          <a:latin typeface="+mn-lt"/>
                          <a:ea typeface="+mn-ea"/>
                          <a:cs typeface="+mn-cs"/>
                        </a:rPr>
                        <a:t>Same day for urgent requests</a:t>
                      </a:r>
                      <a:endParaRPr lang="en-GB" dirty="0" smtClean="0">
                        <a:effectLst/>
                      </a:endParaRPr>
                    </a:p>
                    <a:p>
                      <a:pPr marL="285750" indent="-285750">
                        <a:buFont typeface="Arial" pitchFamily="34" charset="0"/>
                        <a:buChar char="•"/>
                      </a:pPr>
                      <a:r>
                        <a:rPr lang="en-GB" sz="1800" kern="1200" dirty="0" smtClean="0">
                          <a:solidFill>
                            <a:schemeClr val="dk1"/>
                          </a:solidFill>
                          <a:effectLst/>
                          <a:latin typeface="+mn-lt"/>
                          <a:ea typeface="+mn-ea"/>
                          <a:cs typeface="+mn-cs"/>
                        </a:rPr>
                        <a:t>1</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day for routine (95% KPI)</a:t>
                      </a:r>
                      <a:endParaRPr lang="en-GB" dirty="0" smtClean="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384995"/>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a:t>CDTOX POS 28 days</a:t>
            </a:r>
            <a:endParaRPr lang="en-GB" sz="1200" dirty="0" smtClean="0">
              <a:effectLst/>
            </a:endParaRPr>
          </a:p>
          <a:p>
            <a:pPr marL="171450" indent="-171450">
              <a:buFont typeface="Arial" pitchFamily="34" charset="0"/>
              <a:buChar char="•"/>
            </a:pPr>
            <a:r>
              <a:rPr lang="en-GB" sz="1200" dirty="0"/>
              <a:t>GDH POS </a:t>
            </a:r>
            <a:r>
              <a:rPr lang="en-GB" sz="1200" smtClean="0"/>
              <a:t>7 days</a:t>
            </a:r>
            <a:endParaRPr lang="en-GB" sz="1200" b="1" dirty="0" smtClean="0"/>
          </a:p>
        </p:txBody>
      </p:sp>
      <p:sp>
        <p:nvSpPr>
          <p:cNvPr id="15" name="TextBox 14"/>
          <p:cNvSpPr txBox="1"/>
          <p:nvPr/>
        </p:nvSpPr>
        <p:spPr>
          <a:xfrm>
            <a:off x="353557" y="4826675"/>
            <a:ext cx="3403560" cy="1815882"/>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t>
            </a:r>
            <a:r>
              <a:rPr lang="en-GB" sz="1400" b="1" dirty="0" err="1" smtClean="0">
                <a:solidFill>
                  <a:srgbClr val="FF0000"/>
                </a:solidFill>
              </a:rPr>
              <a:t>as:Foreign</a:t>
            </a:r>
            <a:r>
              <a:rPr lang="en-GB" sz="1400" b="1" dirty="0" smtClean="0">
                <a:solidFill>
                  <a:srgbClr val="FF0000"/>
                </a:solidFill>
              </a:rPr>
              <a:t> travel with region specified</a:t>
            </a:r>
          </a:p>
          <a:p>
            <a:r>
              <a:rPr lang="en-GB" sz="1400" b="1" i="1" dirty="0" smtClean="0">
                <a:solidFill>
                  <a:srgbClr val="FF0000"/>
                </a:solidFill>
              </a:rPr>
              <a:t>Salmonella typhi, Vibrio </a:t>
            </a:r>
            <a:r>
              <a:rPr lang="en-GB" sz="1400" b="1" i="1" dirty="0" err="1" smtClean="0">
                <a:solidFill>
                  <a:srgbClr val="FF0000"/>
                </a:solidFill>
              </a:rPr>
              <a:t>cholerae</a:t>
            </a:r>
            <a:r>
              <a:rPr lang="en-GB" sz="1400" b="1" i="1" dirty="0" smtClean="0">
                <a:solidFill>
                  <a:srgbClr val="FF0000"/>
                </a:solidFill>
              </a:rPr>
              <a:t>, </a:t>
            </a:r>
          </a:p>
          <a:p>
            <a:r>
              <a:rPr lang="en-GB" sz="1400" b="1" i="0" dirty="0" smtClean="0">
                <a:solidFill>
                  <a:srgbClr val="FF0000"/>
                </a:solidFill>
              </a:rPr>
              <a:t>Tapeworms</a:t>
            </a:r>
            <a:r>
              <a:rPr lang="en-GB" sz="1400" b="1" i="1" dirty="0" smtClean="0">
                <a:solidFill>
                  <a:srgbClr val="FF0000"/>
                </a:solidFill>
              </a:rPr>
              <a:t>, E.coli 0157, </a:t>
            </a:r>
          </a:p>
          <a:p>
            <a:r>
              <a:rPr lang="en-GB" sz="1400" b="1" i="1" dirty="0" smtClean="0">
                <a:solidFill>
                  <a:srgbClr val="FF0000"/>
                </a:solidFill>
              </a:rPr>
              <a:t>Shigella </a:t>
            </a:r>
            <a:r>
              <a:rPr lang="en-GB" sz="1400" b="1" i="1" dirty="0" err="1" smtClean="0">
                <a:solidFill>
                  <a:srgbClr val="FF0000"/>
                </a:solidFill>
              </a:rPr>
              <a:t>dysenteriae</a:t>
            </a:r>
            <a:r>
              <a:rPr lang="en-GB" sz="1400" b="1" i="1" dirty="0" smtClean="0">
                <a:solidFill>
                  <a:srgbClr val="FF0000"/>
                </a:solidFill>
              </a:rPr>
              <a:t>, </a:t>
            </a:r>
            <a:endParaRPr lang="en-GB" sz="1400" b="1" dirty="0" smtClean="0">
              <a:solidFill>
                <a:srgbClr val="FF0000"/>
              </a:solidFill>
            </a:endParaRPr>
          </a:p>
        </p:txBody>
      </p:sp>
      <p:sp>
        <p:nvSpPr>
          <p:cNvPr id="18" name="TextBox 17"/>
          <p:cNvSpPr txBox="1"/>
          <p:nvPr/>
        </p:nvSpPr>
        <p:spPr>
          <a:xfrm>
            <a:off x="199353" y="2044449"/>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FAECES SAMPLING</a:t>
            </a:r>
            <a:endParaRPr lang="en-GB" sz="1400" dirty="0"/>
          </a:p>
        </p:txBody>
      </p:sp>
      <p:sp>
        <p:nvSpPr>
          <p:cNvPr id="19" name="TextBox 18"/>
          <p:cNvSpPr txBox="1"/>
          <p:nvPr/>
        </p:nvSpPr>
        <p:spPr>
          <a:xfrm>
            <a:off x="323528" y="2276872"/>
            <a:ext cx="3422155" cy="1200329"/>
          </a:xfrm>
          <a:prstGeom prst="rect">
            <a:avLst/>
          </a:prstGeom>
          <a:noFill/>
        </p:spPr>
        <p:txBody>
          <a:bodyPr wrap="none" rtlCol="0">
            <a:spAutoFit/>
          </a:bodyPr>
          <a:lstStyle/>
          <a:p>
            <a:r>
              <a:rPr lang="en-GB" b="1" dirty="0" smtClean="0"/>
              <a:t>Sample Container:</a:t>
            </a:r>
          </a:p>
          <a:p>
            <a:r>
              <a:rPr lang="en-GB" b="1" dirty="0" smtClean="0"/>
              <a:t>Faeces samples blue lid container </a:t>
            </a:r>
          </a:p>
          <a:p>
            <a:r>
              <a:rPr lang="en-GB" b="1" dirty="0" smtClean="0"/>
              <a:t>with scoop</a:t>
            </a:r>
          </a:p>
          <a:p>
            <a:endParaRPr lang="en-GB" b="1"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305406" y="3291561"/>
            <a:ext cx="1573568" cy="1342995"/>
          </a:xfrm>
          <a:prstGeom prst="rect">
            <a:avLst/>
          </a:prstGeom>
        </p:spPr>
      </p:pic>
      <p:grpSp>
        <p:nvGrpSpPr>
          <p:cNvPr id="14" name="Group 13"/>
          <p:cNvGrpSpPr/>
          <p:nvPr/>
        </p:nvGrpSpPr>
        <p:grpSpPr>
          <a:xfrm>
            <a:off x="7351051" y="5325680"/>
            <a:ext cx="1714160" cy="1484103"/>
            <a:chOff x="7351051" y="5242267"/>
            <a:chExt cx="1714160" cy="1484103"/>
          </a:xfrm>
        </p:grpSpPr>
        <p:pic>
          <p:nvPicPr>
            <p:cNvPr id="21" name="Picture 20">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2" name="TextBox 21"/>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248489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526495"/>
            <a:ext cx="4248472" cy="4093428"/>
          </a:xfrm>
          <a:prstGeom prst="rect">
            <a:avLst/>
          </a:prstGeom>
          <a:ln>
            <a:solidFill>
              <a:schemeClr val="tx1"/>
            </a:solidFill>
          </a:ln>
        </p:spPr>
        <p:txBody>
          <a:bodyPr wrap="square">
            <a:spAutoFit/>
          </a:bodyPr>
          <a:lstStyle/>
          <a:p>
            <a:pPr algn="ctr"/>
            <a:r>
              <a:rPr lang="en-GB" sz="2000" b="1" dirty="0" smtClean="0"/>
              <a:t>Specimen Requirements/ Potential </a:t>
            </a:r>
            <a:r>
              <a:rPr lang="en-GB" sz="2000" b="1" dirty="0" err="1" smtClean="0"/>
              <a:t>interferants</a:t>
            </a:r>
            <a:r>
              <a:rPr lang="en-GB" sz="2000" b="1" dirty="0" smtClean="0"/>
              <a:t> in the assay (drugs/ dietary compounds)</a:t>
            </a:r>
          </a:p>
          <a:p>
            <a:endParaRPr lang="en-GB" sz="2000" b="1" dirty="0"/>
          </a:p>
          <a:p>
            <a:pPr marL="285750" lvl="0" indent="-285750">
              <a:buFont typeface="Arial" pitchFamily="34" charset="0"/>
              <a:buChar char="•"/>
            </a:pPr>
            <a:r>
              <a:rPr lang="en-GB" sz="2000" dirty="0" smtClean="0"/>
              <a:t>Please contact the lab </a:t>
            </a:r>
            <a:r>
              <a:rPr lang="en-GB" sz="2000" dirty="0" err="1" smtClean="0"/>
              <a:t>ext</a:t>
            </a:r>
            <a:r>
              <a:rPr lang="en-GB" sz="2000" dirty="0" smtClean="0"/>
              <a:t> 5412 in working hours or on bleep 3020 to </a:t>
            </a:r>
            <a:r>
              <a:rPr lang="en-GB" sz="2000" smtClean="0"/>
              <a:t>notify us of </a:t>
            </a:r>
            <a:r>
              <a:rPr lang="en-GB" sz="2000" dirty="0" smtClean="0"/>
              <a:t>urgent samples</a:t>
            </a:r>
          </a:p>
          <a:p>
            <a:pPr marL="285750" lvl="0" indent="-285750">
              <a:buFont typeface="Arial" pitchFamily="34" charset="0"/>
              <a:buChar char="•"/>
            </a:pPr>
            <a:r>
              <a:rPr lang="en-GB" sz="2000" dirty="0" smtClean="0"/>
              <a:t>Leak </a:t>
            </a:r>
            <a:r>
              <a:rPr lang="en-GB" sz="2000" dirty="0"/>
              <a:t>Proof Container in sealable bag</a:t>
            </a:r>
            <a:r>
              <a:rPr lang="en-GB" sz="2000" dirty="0" smtClean="0"/>
              <a:t>. Do not place other samples in the same bag</a:t>
            </a:r>
          </a:p>
          <a:p>
            <a:pPr marL="285750" lvl="0" indent="-285750">
              <a:buFont typeface="Arial" pitchFamily="34" charset="0"/>
              <a:buChar char="•"/>
            </a:pPr>
            <a:r>
              <a:rPr lang="en-GB" sz="2000" dirty="0" smtClean="0"/>
              <a:t>Please specify if patient has symptoms requiring FLU/RSV testing or if COVID testing only is required</a:t>
            </a:r>
          </a:p>
        </p:txBody>
      </p:sp>
      <p:graphicFrame>
        <p:nvGraphicFramePr>
          <p:cNvPr id="12" name="Table 11"/>
          <p:cNvGraphicFramePr>
            <a:graphicFrameLocks noGrp="1"/>
          </p:cNvGraphicFramePr>
          <p:nvPr>
            <p:extLst>
              <p:ext uri="{D42A27DB-BD31-4B8C-83A1-F6EECF244321}">
                <p14:modId xmlns:p14="http://schemas.microsoft.com/office/powerpoint/2010/main" val="441117649"/>
              </p:ext>
            </p:extLst>
          </p:nvPr>
        </p:nvGraphicFramePr>
        <p:xfrm>
          <a:off x="635997" y="332657"/>
          <a:ext cx="7900732" cy="100584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635042">
                <a:tc>
                  <a:txBody>
                    <a:bodyPr/>
                    <a:lstStyle/>
                    <a:p>
                      <a:r>
                        <a:rPr lang="en-GB" sz="1800" kern="1200" dirty="0" smtClean="0">
                          <a:solidFill>
                            <a:schemeClr val="dk1"/>
                          </a:solidFill>
                          <a:effectLst/>
                          <a:latin typeface="+mn-lt"/>
                          <a:ea typeface="+mn-ea"/>
                          <a:cs typeface="+mn-cs"/>
                        </a:rPr>
                        <a:t>COVID</a:t>
                      </a:r>
                      <a:r>
                        <a:rPr lang="en-GB" sz="1800" kern="1200" baseline="0" dirty="0" smtClean="0">
                          <a:solidFill>
                            <a:schemeClr val="dk1"/>
                          </a:solidFill>
                          <a:effectLst/>
                          <a:latin typeface="+mn-lt"/>
                          <a:ea typeface="+mn-ea"/>
                          <a:cs typeface="+mn-cs"/>
                        </a:rPr>
                        <a:t> only PCR </a:t>
                      </a:r>
                    </a:p>
                    <a:p>
                      <a:r>
                        <a:rPr lang="en-GB" sz="1800" kern="1200" baseline="0" dirty="0" smtClean="0">
                          <a:solidFill>
                            <a:schemeClr val="dk1"/>
                          </a:solidFill>
                          <a:effectLst/>
                          <a:latin typeface="+mn-lt"/>
                          <a:ea typeface="+mn-ea"/>
                          <a:cs typeface="+mn-cs"/>
                        </a:rPr>
                        <a:t>COVID </a:t>
                      </a:r>
                      <a:r>
                        <a:rPr lang="en-GB" sz="1800" kern="1200" dirty="0" smtClean="0">
                          <a:solidFill>
                            <a:schemeClr val="dk1"/>
                          </a:solidFill>
                          <a:effectLst/>
                          <a:latin typeface="+mn-lt"/>
                          <a:ea typeface="+mn-ea"/>
                          <a:cs typeface="+mn-cs"/>
                        </a:rPr>
                        <a:t>FLU A/B,</a:t>
                      </a:r>
                      <a:r>
                        <a:rPr lang="en-GB" sz="1800" kern="1200" baseline="0" dirty="0" smtClean="0">
                          <a:solidFill>
                            <a:schemeClr val="dk1"/>
                          </a:solidFill>
                          <a:effectLst/>
                          <a:latin typeface="+mn-lt"/>
                          <a:ea typeface="+mn-ea"/>
                          <a:cs typeface="+mn-cs"/>
                        </a:rPr>
                        <a:t> RSV combined </a:t>
                      </a:r>
                      <a:r>
                        <a:rPr lang="en-GB" sz="1800" kern="1200" dirty="0" smtClean="0">
                          <a:solidFill>
                            <a:schemeClr val="dk1"/>
                          </a:solidFill>
                          <a:effectLst/>
                          <a:latin typeface="+mn-lt"/>
                          <a:ea typeface="+mn-ea"/>
                          <a:cs typeface="+mn-cs"/>
                        </a:rPr>
                        <a:t>PCR</a:t>
                      </a:r>
                    </a:p>
                  </a:txBody>
                  <a:tcPr/>
                </a:tc>
                <a:tc>
                  <a:txBody>
                    <a:bodyPr/>
                    <a:lstStyle/>
                    <a:p>
                      <a:pPr marL="285750" lvl="0" indent="-285750">
                        <a:buFont typeface="Arial" pitchFamily="34" charset="0"/>
                        <a:buChar char="•"/>
                      </a:pPr>
                      <a:r>
                        <a:rPr lang="en-GB" sz="1800" kern="1200" dirty="0" smtClean="0">
                          <a:solidFill>
                            <a:schemeClr val="dk1"/>
                          </a:solidFill>
                          <a:effectLst/>
                          <a:latin typeface="+mn-lt"/>
                          <a:ea typeface="+mn-ea"/>
                          <a:cs typeface="+mn-cs"/>
                        </a:rPr>
                        <a:t>Urgent requests same day (95% KPI)</a:t>
                      </a:r>
                      <a:endParaRPr lang="en-GB" dirty="0"/>
                    </a:p>
                  </a:txBody>
                  <a:tcPr/>
                </a:tc>
                <a:extLst>
                  <a:ext uri="{0D108BD9-81ED-4DB2-BD59-A6C34878D82A}">
                    <a16:rowId xmlns:a16="http://schemas.microsoft.com/office/drawing/2014/main" val="10001"/>
                  </a:ext>
                </a:extLst>
              </a:tr>
            </a:tbl>
          </a:graphicData>
        </a:graphic>
      </p:graphicFrame>
      <p:sp>
        <p:nvSpPr>
          <p:cNvPr id="15" name="TextBox 14"/>
          <p:cNvSpPr txBox="1"/>
          <p:nvPr/>
        </p:nvSpPr>
        <p:spPr>
          <a:xfrm>
            <a:off x="298751" y="4560526"/>
            <a:ext cx="3914277" cy="2031325"/>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TB Contact, Previous TB, ?SARS, ?MERS</a:t>
            </a:r>
          </a:p>
          <a:p>
            <a:r>
              <a:rPr lang="en-GB" b="1" dirty="0" smtClean="0">
                <a:solidFill>
                  <a:srgbClr val="FF0000"/>
                </a:solidFill>
              </a:rPr>
              <a:t>TRAVEL HISTORY, ?LEGIONELLA</a:t>
            </a:r>
          </a:p>
        </p:txBody>
      </p:sp>
      <p:sp>
        <p:nvSpPr>
          <p:cNvPr id="24" name="TextBox 23"/>
          <p:cNvSpPr txBox="1"/>
          <p:nvPr/>
        </p:nvSpPr>
        <p:spPr>
          <a:xfrm>
            <a:off x="310491" y="1988840"/>
            <a:ext cx="2679901" cy="923330"/>
          </a:xfrm>
          <a:prstGeom prst="rect">
            <a:avLst/>
          </a:prstGeom>
          <a:noFill/>
        </p:spPr>
        <p:txBody>
          <a:bodyPr wrap="none" rtlCol="0">
            <a:spAutoFit/>
          </a:bodyPr>
          <a:lstStyle/>
          <a:p>
            <a:r>
              <a:rPr lang="en-GB" b="1" dirty="0" smtClean="0"/>
              <a:t>Sample Container:</a:t>
            </a:r>
          </a:p>
          <a:p>
            <a:r>
              <a:rPr lang="en-GB" b="1" dirty="0" smtClean="0"/>
              <a:t>VIRAL TRANSPORT MEDIA</a:t>
            </a:r>
          </a:p>
          <a:p>
            <a:endParaRPr lang="en-GB" b="1" dirty="0"/>
          </a:p>
        </p:txBody>
      </p:sp>
      <p:sp>
        <p:nvSpPr>
          <p:cNvPr id="25" name="TextBox 24"/>
          <p:cNvSpPr txBox="1"/>
          <p:nvPr/>
        </p:nvSpPr>
        <p:spPr>
          <a:xfrm>
            <a:off x="114308" y="1526495"/>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NOSE SAMPLING</a:t>
            </a:r>
            <a:endParaRPr lang="en-GB" sz="1400" dirty="0"/>
          </a:p>
        </p:txBody>
      </p:sp>
      <p:sp>
        <p:nvSpPr>
          <p:cNvPr id="10" name="TextBox 9"/>
          <p:cNvSpPr txBox="1"/>
          <p:nvPr/>
        </p:nvSpPr>
        <p:spPr>
          <a:xfrm>
            <a:off x="3036815" y="1940443"/>
            <a:ext cx="1367618" cy="646331"/>
          </a:xfrm>
          <a:prstGeom prst="rect">
            <a:avLst/>
          </a:prstGeom>
          <a:noFill/>
          <a:ln>
            <a:solidFill>
              <a:schemeClr val="accent1"/>
            </a:solidFill>
          </a:ln>
        </p:spPr>
        <p:txBody>
          <a:bodyPr wrap="none" rtlCol="0">
            <a:spAutoFit/>
          </a:bodyPr>
          <a:lstStyle/>
          <a:p>
            <a:r>
              <a:rPr lang="en-GB" dirty="0" smtClean="0"/>
              <a:t>NOT UKAS</a:t>
            </a:r>
          </a:p>
          <a:p>
            <a:r>
              <a:rPr lang="en-GB" dirty="0" smtClean="0"/>
              <a:t>ACCREDITED</a:t>
            </a:r>
            <a:endParaRPr lang="en-GB" dirty="0"/>
          </a:p>
        </p:txBody>
      </p:sp>
      <p:pic>
        <p:nvPicPr>
          <p:cNvPr id="14" name="Picture 13"/>
          <p:cNvPicPr/>
          <p:nvPr/>
        </p:nvPicPr>
        <p:blipFill>
          <a:blip r:embed="rId3"/>
          <a:stretch>
            <a:fillRect/>
          </a:stretch>
        </p:blipFill>
        <p:spPr>
          <a:xfrm>
            <a:off x="539552" y="2692945"/>
            <a:ext cx="2711202" cy="1332547"/>
          </a:xfrm>
          <a:prstGeom prst="rect">
            <a:avLst/>
          </a:prstGeom>
        </p:spPr>
      </p:pic>
    </p:spTree>
    <p:extLst>
      <p:ext uri="{BB962C8B-B14F-4D97-AF65-F5344CB8AC3E}">
        <p14:creationId xmlns:p14="http://schemas.microsoft.com/office/powerpoint/2010/main" val="180820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063012"/>
            <a:ext cx="3672159" cy="923330"/>
          </a:xfrm>
          <a:prstGeom prst="rect">
            <a:avLst/>
          </a:prstGeom>
          <a:noFill/>
        </p:spPr>
        <p:txBody>
          <a:bodyPr wrap="none" rtlCol="0">
            <a:spAutoFit/>
          </a:bodyPr>
          <a:lstStyle/>
          <a:p>
            <a:r>
              <a:rPr lang="en-GB" b="1" dirty="0" smtClean="0"/>
              <a:t>Sample Container:</a:t>
            </a:r>
          </a:p>
          <a:p>
            <a:r>
              <a:rPr lang="en-GB" b="1" dirty="0" smtClean="0"/>
              <a:t>BLUE LID SWAB WITH PRESERVATIVE</a:t>
            </a:r>
          </a:p>
          <a:p>
            <a:endParaRPr lang="en-GB" b="1" dirty="0"/>
          </a:p>
        </p:txBody>
      </p:sp>
      <p:sp>
        <p:nvSpPr>
          <p:cNvPr id="11" name="Rectangle 10"/>
          <p:cNvSpPr/>
          <p:nvPr/>
        </p:nvSpPr>
        <p:spPr>
          <a:xfrm>
            <a:off x="4572000" y="1850129"/>
            <a:ext cx="4248472" cy="2800767"/>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"Samples of pus/exudate, if present, are preferred to swabs</a:t>
            </a:r>
            <a:r>
              <a:rPr lang="en-GB" sz="1600" dirty="0" smtClean="0"/>
              <a:t>.</a:t>
            </a:r>
          </a:p>
          <a:p>
            <a:pPr marL="285750" lvl="0" indent="-285750">
              <a:buFont typeface="Arial" pitchFamily="34" charset="0"/>
              <a:buChar char="•"/>
            </a:pPr>
            <a:r>
              <a:rPr lang="en-GB" sz="1600" dirty="0" smtClean="0"/>
              <a:t>Use </a:t>
            </a:r>
            <a:r>
              <a:rPr lang="en-GB" sz="1600" dirty="0"/>
              <a:t>aseptic </a:t>
            </a:r>
            <a:r>
              <a:rPr lang="en-GB" sz="1600" dirty="0" smtClean="0"/>
              <a:t>technique.</a:t>
            </a:r>
            <a:endParaRPr lang="en-GB" sz="1600" dirty="0"/>
          </a:p>
          <a:p>
            <a:pPr marL="285750" lvl="0" indent="-285750">
              <a:buFont typeface="Arial" pitchFamily="34" charset="0"/>
              <a:buChar char="•"/>
            </a:pPr>
            <a:r>
              <a:rPr lang="en-GB" sz="1600" dirty="0" smtClean="0"/>
              <a:t>Collect </a:t>
            </a:r>
            <a:r>
              <a:rPr lang="en-GB" sz="1600" dirty="0"/>
              <a:t>swabs into appropriate transport medium and transport in sealed plastic bags. </a:t>
            </a:r>
          </a:p>
          <a:p>
            <a:pPr marL="285750" lvl="0" indent="-285750">
              <a:buFont typeface="Arial" pitchFamily="34" charset="0"/>
              <a:buChar char="•"/>
            </a:pPr>
            <a:r>
              <a:rPr lang="en-GB" sz="1600" dirty="0" smtClean="0"/>
              <a:t>If </a:t>
            </a:r>
            <a:r>
              <a:rPr lang="en-GB" sz="1600" dirty="0"/>
              <a:t>processing is delayed, refrigeration is preferable to storage at ambient temperature."</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835207152"/>
              </p:ext>
            </p:extLst>
          </p:nvPr>
        </p:nvGraphicFramePr>
        <p:xfrm>
          <a:off x="635997" y="332657"/>
          <a:ext cx="7900732" cy="1137274"/>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Routine Genital Culture</a:t>
                      </a:r>
                      <a:r>
                        <a:rPr lang="en-GB" dirty="0" smtClean="0"/>
                        <a:t>		</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2-3 working days (95%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420693" y="4828510"/>
            <a:ext cx="3776547" cy="1477328"/>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 STI’S, KNOWN HIV</a:t>
            </a:r>
          </a:p>
        </p:txBody>
      </p:sp>
      <p:sp>
        <p:nvSpPr>
          <p:cNvPr id="18" name="TextBox 17"/>
          <p:cNvSpPr txBox="1"/>
          <p:nvPr/>
        </p:nvSpPr>
        <p:spPr>
          <a:xfrm>
            <a:off x="205194" y="1696240"/>
            <a:ext cx="4234172" cy="307777"/>
          </a:xfrm>
          <a:prstGeom prst="rect">
            <a:avLst/>
          </a:prstGeom>
          <a:noFill/>
        </p:spPr>
        <p:txBody>
          <a:bodyPr wrap="none" rtlCol="0">
            <a:spAutoFit/>
          </a:bodyPr>
          <a:lstStyle/>
          <a:p>
            <a:r>
              <a:rPr lang="en-GB" sz="1400" dirty="0" smtClean="0"/>
              <a:t>Sampling Advice: </a:t>
            </a:r>
            <a:r>
              <a:rPr lang="en-GB" sz="1400" dirty="0" smtClean="0">
                <a:hlinkClick r:id="rId2"/>
              </a:rPr>
              <a:t>ROYAL MARSDEN VAGINAL SAMPLING</a:t>
            </a:r>
            <a:endParaRPr lang="en-GB" sz="1400" dirty="0"/>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693" y="2986342"/>
            <a:ext cx="2088346" cy="1566260"/>
          </a:xfrm>
          <a:prstGeom prst="rect">
            <a:avLst/>
          </a:prstGeom>
        </p:spPr>
      </p:pic>
      <p:grpSp>
        <p:nvGrpSpPr>
          <p:cNvPr id="14" name="Group 13"/>
          <p:cNvGrpSpPr/>
          <p:nvPr/>
        </p:nvGrpSpPr>
        <p:grpSpPr>
          <a:xfrm>
            <a:off x="7351051" y="5325680"/>
            <a:ext cx="1714160" cy="1484103"/>
            <a:chOff x="7351051" y="5242267"/>
            <a:chExt cx="1714160" cy="1484103"/>
          </a:xfrm>
        </p:grpSpPr>
        <p:pic>
          <p:nvPicPr>
            <p:cNvPr id="20" name="Picture 19">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248489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063012"/>
            <a:ext cx="3672159" cy="923330"/>
          </a:xfrm>
          <a:prstGeom prst="rect">
            <a:avLst/>
          </a:prstGeom>
          <a:noFill/>
        </p:spPr>
        <p:txBody>
          <a:bodyPr wrap="none" rtlCol="0">
            <a:spAutoFit/>
          </a:bodyPr>
          <a:lstStyle/>
          <a:p>
            <a:r>
              <a:rPr lang="en-GB" b="1" dirty="0" smtClean="0"/>
              <a:t>Sample Container:</a:t>
            </a:r>
          </a:p>
          <a:p>
            <a:r>
              <a:rPr lang="en-GB" b="1" dirty="0" smtClean="0"/>
              <a:t>BLUE LID SWAB WITH PRESERVATIVE</a:t>
            </a:r>
          </a:p>
          <a:p>
            <a:endParaRPr lang="en-GB" b="1" dirty="0"/>
          </a:p>
        </p:txBody>
      </p:sp>
      <p:sp>
        <p:nvSpPr>
          <p:cNvPr id="11" name="Rectangle 10"/>
          <p:cNvSpPr/>
          <p:nvPr/>
        </p:nvSpPr>
        <p:spPr>
          <a:xfrm>
            <a:off x="4572000" y="2063012"/>
            <a:ext cx="4248472" cy="2800767"/>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"Samples of pus/exudate, if present, are preferred to swabs</a:t>
            </a:r>
            <a:r>
              <a:rPr lang="en-GB" sz="1600" dirty="0" smtClean="0"/>
              <a:t>.</a:t>
            </a:r>
          </a:p>
          <a:p>
            <a:pPr marL="285750" lvl="0" indent="-285750">
              <a:buFont typeface="Arial" pitchFamily="34" charset="0"/>
              <a:buChar char="•"/>
            </a:pPr>
            <a:r>
              <a:rPr lang="en-GB" sz="1600" dirty="0" smtClean="0"/>
              <a:t>Use </a:t>
            </a:r>
            <a:r>
              <a:rPr lang="en-GB" sz="1600" dirty="0"/>
              <a:t>aseptic </a:t>
            </a:r>
            <a:r>
              <a:rPr lang="en-GB" sz="1600" dirty="0" smtClean="0"/>
              <a:t>technique.</a:t>
            </a:r>
            <a:endParaRPr lang="en-GB" sz="1600" dirty="0"/>
          </a:p>
          <a:p>
            <a:pPr marL="285750" lvl="0" indent="-285750">
              <a:buFont typeface="Arial" pitchFamily="34" charset="0"/>
              <a:buChar char="•"/>
            </a:pPr>
            <a:r>
              <a:rPr lang="en-GB" sz="1600" dirty="0" smtClean="0"/>
              <a:t>Collect </a:t>
            </a:r>
            <a:r>
              <a:rPr lang="en-GB" sz="1600" dirty="0"/>
              <a:t>swabs into appropriate transport medium and transport in sealed plastic bags. </a:t>
            </a:r>
          </a:p>
          <a:p>
            <a:pPr marL="285750" lvl="0" indent="-285750">
              <a:buFont typeface="Arial" pitchFamily="34" charset="0"/>
              <a:buChar char="•"/>
            </a:pPr>
            <a:r>
              <a:rPr lang="en-GB" sz="1600" dirty="0" smtClean="0"/>
              <a:t>If </a:t>
            </a:r>
            <a:r>
              <a:rPr lang="en-GB" sz="1600" dirty="0"/>
              <a:t>processing is delayed, refrigeration is preferable to storage at ambient temperature."</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4271230364"/>
              </p:ext>
            </p:extLst>
          </p:nvPr>
        </p:nvGraphicFramePr>
        <p:xfrm>
          <a:off x="635997" y="332657"/>
          <a:ext cx="7900732" cy="1137274"/>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Routine GUM Culture</a:t>
                      </a:r>
                      <a:r>
                        <a:rPr lang="en-GB" dirty="0" smtClean="0"/>
                        <a:t>		</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3-4 working days (90%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420693" y="4828510"/>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 STI’S, KNOWN HIV, </a:t>
            </a:r>
          </a:p>
          <a:p>
            <a:r>
              <a:rPr lang="en-GB" b="1" i="1" dirty="0" smtClean="0">
                <a:solidFill>
                  <a:srgbClr val="FF0000"/>
                </a:solidFill>
              </a:rPr>
              <a:t>N. meningitidis carriage</a:t>
            </a:r>
            <a:endParaRPr lang="en-GB" b="1" dirty="0" smtClean="0">
              <a:solidFill>
                <a:srgbClr val="FF0000"/>
              </a:solidFill>
            </a:endParaRPr>
          </a:p>
        </p:txBody>
      </p:sp>
      <p:sp>
        <p:nvSpPr>
          <p:cNvPr id="18" name="TextBox 17"/>
          <p:cNvSpPr txBox="1"/>
          <p:nvPr/>
        </p:nvSpPr>
        <p:spPr>
          <a:xfrm>
            <a:off x="191880" y="1542351"/>
            <a:ext cx="7438318" cy="523220"/>
          </a:xfrm>
          <a:prstGeom prst="rect">
            <a:avLst/>
          </a:prstGeom>
          <a:noFill/>
        </p:spPr>
        <p:txBody>
          <a:bodyPr wrap="none" rtlCol="0">
            <a:spAutoFit/>
          </a:bodyPr>
          <a:lstStyle/>
          <a:p>
            <a:r>
              <a:rPr lang="en-GB" sz="1400" dirty="0" smtClean="0"/>
              <a:t>Sampling Advice: </a:t>
            </a:r>
            <a:r>
              <a:rPr lang="en-GB" sz="1400" dirty="0" smtClean="0">
                <a:hlinkClick r:id="rId2"/>
              </a:rPr>
              <a:t>ROYAL MARSDEN VAGINAL SAMPLING</a:t>
            </a:r>
            <a:r>
              <a:rPr lang="en-GB" sz="1400" dirty="0" smtClean="0"/>
              <a:t> </a:t>
            </a:r>
            <a:r>
              <a:rPr lang="en-GB" sz="1400" dirty="0" smtClean="0">
                <a:hlinkClick r:id="rId3"/>
              </a:rPr>
              <a:t>ROYAL MARSDEN RECTAL SWAB SAMPLING</a:t>
            </a:r>
            <a:r>
              <a:rPr lang="en-GB" sz="1400" dirty="0" smtClean="0"/>
              <a:t> </a:t>
            </a:r>
          </a:p>
          <a:p>
            <a:r>
              <a:rPr lang="en-GB" sz="1400" dirty="0" smtClean="0">
                <a:hlinkClick r:id="rId4"/>
              </a:rPr>
              <a:t>ROYAL MARSDEN THROAT SAMPLING</a:t>
            </a:r>
            <a:endParaRPr lang="en-GB" sz="1400" dirty="0"/>
          </a:p>
        </p:txBody>
      </p:sp>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693" y="2986342"/>
            <a:ext cx="2088346" cy="1566260"/>
          </a:xfrm>
          <a:prstGeom prst="rect">
            <a:avLst/>
          </a:prstGeom>
        </p:spPr>
      </p:pic>
      <p:grpSp>
        <p:nvGrpSpPr>
          <p:cNvPr id="14" name="Group 13"/>
          <p:cNvGrpSpPr/>
          <p:nvPr/>
        </p:nvGrpSpPr>
        <p:grpSpPr>
          <a:xfrm>
            <a:off x="7351051" y="5325680"/>
            <a:ext cx="1714160" cy="1484103"/>
            <a:chOff x="7351051" y="5242267"/>
            <a:chExt cx="1714160" cy="1484103"/>
          </a:xfrm>
        </p:grpSpPr>
        <p:pic>
          <p:nvPicPr>
            <p:cNvPr id="20" name="Picture 19">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6"/>
                </a:rPr>
                <a:t>BOLTON </a:t>
              </a:r>
              <a:r>
                <a:rPr lang="en-GB" sz="1000" u="sng" dirty="0">
                  <a:hlinkClick r:id="rId6"/>
                </a:rPr>
                <a:t>MICROBIOLOGY UKAS SCHEDULE WEBSITE</a:t>
              </a:r>
              <a:r>
                <a:rPr lang="en-GB" sz="1000" dirty="0"/>
                <a:t> </a:t>
              </a:r>
            </a:p>
          </p:txBody>
        </p:sp>
      </p:grpSp>
    </p:spTree>
    <p:extLst>
      <p:ext uri="{BB962C8B-B14F-4D97-AF65-F5344CB8AC3E}">
        <p14:creationId xmlns:p14="http://schemas.microsoft.com/office/powerpoint/2010/main" val="5208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86746" y="1850129"/>
            <a:ext cx="4248472" cy="2862322"/>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lvl="0" indent="-285750">
              <a:buFont typeface="Arial" pitchFamily="34" charset="0"/>
              <a:buChar char="•"/>
            </a:pPr>
            <a:r>
              <a:rPr lang="en-GB" dirty="0"/>
              <a:t>Use aseptic technique. </a:t>
            </a:r>
            <a:endParaRPr lang="en-GB" dirty="0" smtClean="0"/>
          </a:p>
          <a:p>
            <a:pPr marL="285750" lvl="0" indent="-285750">
              <a:buFont typeface="Arial" pitchFamily="34" charset="0"/>
              <a:buChar char="•"/>
            </a:pPr>
            <a:r>
              <a:rPr lang="en-GB" dirty="0" smtClean="0"/>
              <a:t>Collect </a:t>
            </a:r>
            <a:r>
              <a:rPr lang="en-GB" dirty="0"/>
              <a:t>specimens in appropriate leak proof containers and transport in sealed plastic bags. </a:t>
            </a:r>
            <a:endParaRPr lang="en-GB" dirty="0" smtClean="0"/>
          </a:p>
          <a:p>
            <a:pPr marL="285750" lvl="0" indent="-285750">
              <a:buFont typeface="Arial" pitchFamily="34" charset="0"/>
              <a:buChar char="•"/>
            </a:pPr>
            <a:r>
              <a:rPr lang="en-GB" dirty="0" smtClean="0"/>
              <a:t>If </a:t>
            </a:r>
            <a:r>
              <a:rPr lang="en-GB" dirty="0"/>
              <a:t>transport is not immediate samples can be stored at 2-8C for 1 week.</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303951760"/>
              </p:ext>
            </p:extLst>
          </p:nvPr>
        </p:nvGraphicFramePr>
        <p:xfrm>
          <a:off x="635997" y="332657"/>
          <a:ext cx="7900732" cy="1137274"/>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Helicobacter pylori</a:t>
                      </a:r>
                      <a:r>
                        <a:rPr lang="en-GB" dirty="0" smtClean="0"/>
                        <a:t>		</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1-2 working days (90%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28 days</a:t>
            </a:r>
          </a:p>
        </p:txBody>
      </p:sp>
      <p:sp>
        <p:nvSpPr>
          <p:cNvPr id="14" name="TextBox 13"/>
          <p:cNvSpPr txBox="1"/>
          <p:nvPr/>
        </p:nvSpPr>
        <p:spPr>
          <a:xfrm>
            <a:off x="323528" y="2056778"/>
            <a:ext cx="3422155" cy="1200329"/>
          </a:xfrm>
          <a:prstGeom prst="rect">
            <a:avLst/>
          </a:prstGeom>
          <a:noFill/>
        </p:spPr>
        <p:txBody>
          <a:bodyPr wrap="none" rtlCol="0">
            <a:spAutoFit/>
          </a:bodyPr>
          <a:lstStyle/>
          <a:p>
            <a:r>
              <a:rPr lang="en-GB" b="1" dirty="0" smtClean="0"/>
              <a:t>Sample Container:</a:t>
            </a:r>
          </a:p>
          <a:p>
            <a:r>
              <a:rPr lang="en-GB" b="1" dirty="0" smtClean="0"/>
              <a:t>Faeces samples blue lid container </a:t>
            </a:r>
          </a:p>
          <a:p>
            <a:r>
              <a:rPr lang="en-GB" b="1" dirty="0" smtClean="0"/>
              <a:t>with scoop</a:t>
            </a:r>
          </a:p>
          <a:p>
            <a:endParaRPr lang="en-GB" b="1" dirty="0"/>
          </a:p>
        </p:txBody>
      </p:sp>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96860" y="3231394"/>
            <a:ext cx="1790660" cy="1342995"/>
          </a:xfrm>
          <a:prstGeom prst="rect">
            <a:avLst/>
          </a:prstGeom>
        </p:spPr>
      </p:pic>
      <p:sp>
        <p:nvSpPr>
          <p:cNvPr id="21" name="TextBox 20"/>
          <p:cNvSpPr txBox="1"/>
          <p:nvPr/>
        </p:nvSpPr>
        <p:spPr>
          <a:xfrm>
            <a:off x="181936" y="1696240"/>
            <a:ext cx="4109779" cy="307777"/>
          </a:xfrm>
          <a:prstGeom prst="rect">
            <a:avLst/>
          </a:prstGeom>
          <a:noFill/>
        </p:spPr>
        <p:txBody>
          <a:bodyPr wrap="none" rtlCol="0">
            <a:spAutoFit/>
          </a:bodyPr>
          <a:lstStyle/>
          <a:p>
            <a:r>
              <a:rPr lang="en-GB" sz="1400" dirty="0" smtClean="0"/>
              <a:t>Sampling Advice: </a:t>
            </a:r>
            <a:r>
              <a:rPr lang="en-GB" sz="1400" dirty="0" smtClean="0">
                <a:hlinkClick r:id="rId3"/>
              </a:rPr>
              <a:t>ROYAL MARSDEN FAECES SAMPLING</a:t>
            </a:r>
            <a:endParaRPr lang="en-GB" sz="1400" dirty="0"/>
          </a:p>
        </p:txBody>
      </p:sp>
      <p:sp>
        <p:nvSpPr>
          <p:cNvPr id="22" name="TextBox 21"/>
          <p:cNvSpPr txBox="1"/>
          <p:nvPr/>
        </p:nvSpPr>
        <p:spPr>
          <a:xfrm>
            <a:off x="353557" y="4826675"/>
            <a:ext cx="3403560" cy="1815882"/>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t>
            </a:r>
            <a:r>
              <a:rPr lang="en-GB" sz="1400" b="1" dirty="0" err="1" smtClean="0">
                <a:solidFill>
                  <a:srgbClr val="FF0000"/>
                </a:solidFill>
              </a:rPr>
              <a:t>as:Foreign</a:t>
            </a:r>
            <a:r>
              <a:rPr lang="en-GB" sz="1400" b="1" dirty="0" smtClean="0">
                <a:solidFill>
                  <a:srgbClr val="FF0000"/>
                </a:solidFill>
              </a:rPr>
              <a:t> travel with region specified</a:t>
            </a:r>
          </a:p>
          <a:p>
            <a:r>
              <a:rPr lang="en-GB" sz="1400" b="1" i="1" dirty="0" smtClean="0">
                <a:solidFill>
                  <a:srgbClr val="FF0000"/>
                </a:solidFill>
              </a:rPr>
              <a:t>Salmonella typhi, Vibrio </a:t>
            </a:r>
            <a:r>
              <a:rPr lang="en-GB" sz="1400" b="1" i="1" dirty="0" err="1" smtClean="0">
                <a:solidFill>
                  <a:srgbClr val="FF0000"/>
                </a:solidFill>
              </a:rPr>
              <a:t>cholerae</a:t>
            </a:r>
            <a:r>
              <a:rPr lang="en-GB" sz="1400" b="1" i="1" dirty="0" smtClean="0">
                <a:solidFill>
                  <a:srgbClr val="FF0000"/>
                </a:solidFill>
              </a:rPr>
              <a:t>, </a:t>
            </a:r>
          </a:p>
          <a:p>
            <a:r>
              <a:rPr lang="en-GB" sz="1400" b="1" i="0" dirty="0" smtClean="0">
                <a:solidFill>
                  <a:srgbClr val="FF0000"/>
                </a:solidFill>
              </a:rPr>
              <a:t>Tapeworms</a:t>
            </a:r>
            <a:r>
              <a:rPr lang="en-GB" sz="1400" b="1" i="1" dirty="0" smtClean="0">
                <a:solidFill>
                  <a:srgbClr val="FF0000"/>
                </a:solidFill>
              </a:rPr>
              <a:t>, E.coli 0157, </a:t>
            </a:r>
          </a:p>
          <a:p>
            <a:r>
              <a:rPr lang="en-GB" sz="1400" b="1" i="1" dirty="0" smtClean="0">
                <a:solidFill>
                  <a:srgbClr val="FF0000"/>
                </a:solidFill>
              </a:rPr>
              <a:t>Shigella </a:t>
            </a:r>
            <a:r>
              <a:rPr lang="en-GB" sz="1400" b="1" i="1" dirty="0" err="1" smtClean="0">
                <a:solidFill>
                  <a:srgbClr val="FF0000"/>
                </a:solidFill>
              </a:rPr>
              <a:t>dysenteriae</a:t>
            </a:r>
            <a:r>
              <a:rPr lang="en-GB" sz="1400" b="1" i="1" dirty="0" smtClean="0">
                <a:solidFill>
                  <a:srgbClr val="FF0000"/>
                </a:solidFill>
              </a:rPr>
              <a:t>, </a:t>
            </a:r>
            <a:endParaRPr lang="en-GB" sz="1400" b="1" dirty="0" smtClean="0">
              <a:solidFill>
                <a:srgbClr val="FF0000"/>
              </a:solidFill>
            </a:endParaRPr>
          </a:p>
        </p:txBody>
      </p:sp>
      <p:grpSp>
        <p:nvGrpSpPr>
          <p:cNvPr id="17" name="Group 16"/>
          <p:cNvGrpSpPr/>
          <p:nvPr/>
        </p:nvGrpSpPr>
        <p:grpSpPr>
          <a:xfrm>
            <a:off x="7351051" y="5325680"/>
            <a:ext cx="1714160" cy="1484103"/>
            <a:chOff x="7351051" y="5242267"/>
            <a:chExt cx="1714160" cy="1484103"/>
          </a:xfrm>
        </p:grpSpPr>
        <p:pic>
          <p:nvPicPr>
            <p:cNvPr id="18" name="Picture 17">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19" name="TextBox 18"/>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415076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86746" y="1850129"/>
            <a:ext cx="4248472" cy="2031325"/>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lvl="0" indent="-285750">
              <a:buFont typeface="Arial" pitchFamily="34" charset="0"/>
              <a:buChar char="•"/>
            </a:pPr>
            <a:r>
              <a:rPr lang="en-GB" dirty="0"/>
              <a:t>Collect swabs into appropriate transport medium and transport in sealed plastic bags.</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405641584"/>
              </p:ext>
            </p:extLst>
          </p:nvPr>
        </p:nvGraphicFramePr>
        <p:xfrm>
          <a:off x="635997" y="332657"/>
          <a:ext cx="7900732" cy="1137274"/>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HSV PCR Genital Samples</a:t>
                      </a:r>
                      <a:r>
                        <a:rPr lang="en-GB" dirty="0" smtClean="0"/>
                        <a:t>	</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6 working days (90%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184153" y="1557024"/>
            <a:ext cx="3159070" cy="307777"/>
          </a:xfrm>
          <a:prstGeom prst="rect">
            <a:avLst/>
          </a:prstGeom>
          <a:noFill/>
        </p:spPr>
        <p:txBody>
          <a:bodyPr wrap="none" rtlCol="0">
            <a:spAutoFit/>
          </a:bodyPr>
          <a:lstStyle/>
          <a:p>
            <a:r>
              <a:rPr lang="en-GB" sz="1400" dirty="0" smtClean="0"/>
              <a:t>Sampling Advice: </a:t>
            </a:r>
            <a:r>
              <a:rPr lang="en-GB" sz="1400" dirty="0" smtClean="0">
                <a:hlinkClick r:id="rId2"/>
              </a:rPr>
              <a:t>BASHH HERPES ADVICE</a:t>
            </a:r>
            <a:endParaRPr lang="en-GB" sz="1400" dirty="0"/>
          </a:p>
        </p:txBody>
      </p:sp>
      <p:sp>
        <p:nvSpPr>
          <p:cNvPr id="24" name="TextBox 23"/>
          <p:cNvSpPr txBox="1"/>
          <p:nvPr/>
        </p:nvSpPr>
        <p:spPr>
          <a:xfrm>
            <a:off x="289672" y="5401798"/>
            <a:ext cx="3776547" cy="1200329"/>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p:txBody>
      </p:sp>
      <p:grpSp>
        <p:nvGrpSpPr>
          <p:cNvPr id="14" name="Group 13"/>
          <p:cNvGrpSpPr/>
          <p:nvPr/>
        </p:nvGrpSpPr>
        <p:grpSpPr>
          <a:xfrm>
            <a:off x="7351051" y="5325680"/>
            <a:ext cx="1714160" cy="1484103"/>
            <a:chOff x="7351051" y="5242267"/>
            <a:chExt cx="1714160" cy="1484103"/>
          </a:xfrm>
        </p:grpSpPr>
        <p:pic>
          <p:nvPicPr>
            <p:cNvPr id="20" name="Picture 19">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3"/>
                </a:rPr>
                <a:t>BOLTON </a:t>
              </a:r>
              <a:r>
                <a:rPr lang="en-GB" sz="1000" u="sng" dirty="0">
                  <a:hlinkClick r:id="rId3"/>
                </a:rPr>
                <a:t>MICROBIOLOGY UKAS SCHEDULE WEBSITE</a:t>
              </a:r>
              <a:r>
                <a:rPr lang="en-GB" sz="1000" dirty="0"/>
                <a:t> </a:t>
              </a:r>
            </a:p>
          </p:txBody>
        </p:sp>
      </p:grpSp>
      <p:sp>
        <p:nvSpPr>
          <p:cNvPr id="2" name="TextBox 1"/>
          <p:cNvSpPr txBox="1"/>
          <p:nvPr/>
        </p:nvSpPr>
        <p:spPr>
          <a:xfrm>
            <a:off x="184153" y="1988840"/>
            <a:ext cx="4171823" cy="1477328"/>
          </a:xfrm>
          <a:prstGeom prst="rect">
            <a:avLst/>
          </a:prstGeom>
          <a:noFill/>
        </p:spPr>
        <p:txBody>
          <a:bodyPr wrap="square" rtlCol="0">
            <a:spAutoFit/>
          </a:bodyPr>
          <a:lstStyle/>
          <a:p>
            <a:r>
              <a:rPr lang="en-GB" dirty="0" smtClean="0"/>
              <a:t>Sample type: Male and female, swab in viral transport media</a:t>
            </a:r>
          </a:p>
          <a:p>
            <a:endParaRPr lang="en-GB" dirty="0"/>
          </a:p>
          <a:p>
            <a:endParaRPr lang="en-GB" dirty="0" smtClean="0"/>
          </a:p>
          <a:p>
            <a:endParaRPr lang="en-GB" dirty="0"/>
          </a:p>
        </p:txBody>
      </p:sp>
      <p:pic>
        <p:nvPicPr>
          <p:cNvPr id="3" name="Picture 2"/>
          <p:cNvPicPr>
            <a:picLocks noChangeAspect="1"/>
          </p:cNvPicPr>
          <p:nvPr/>
        </p:nvPicPr>
        <p:blipFill>
          <a:blip r:embed="rId5"/>
          <a:stretch>
            <a:fillRect/>
          </a:stretch>
        </p:blipFill>
        <p:spPr>
          <a:xfrm>
            <a:off x="452504" y="2865791"/>
            <a:ext cx="3905250" cy="1609725"/>
          </a:xfrm>
          <a:prstGeom prst="rect">
            <a:avLst/>
          </a:prstGeom>
        </p:spPr>
      </p:pic>
    </p:spTree>
    <p:extLst>
      <p:ext uri="{BB962C8B-B14F-4D97-AF65-F5344CB8AC3E}">
        <p14:creationId xmlns:p14="http://schemas.microsoft.com/office/powerpoint/2010/main" val="2588021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86746" y="1850129"/>
            <a:ext cx="4248472" cy="2800767"/>
          </a:xfrm>
          <a:prstGeom prst="rect">
            <a:avLst/>
          </a:prstGeom>
          <a:ln>
            <a:solidFill>
              <a:schemeClr val="tx1"/>
            </a:solidFill>
          </a:ln>
        </p:spPr>
        <p:txBody>
          <a:bodyPr wrap="square">
            <a:spAutoFit/>
          </a:bodyPr>
          <a:lstStyle/>
          <a:p>
            <a:pPr algn="ctr"/>
            <a:r>
              <a:rPr lang="en-GB" sz="1600" b="1" dirty="0" smtClean="0"/>
              <a:t>Specimen Requirements/ Potential interferants in the assay (drugs/ dietary compounds)</a:t>
            </a:r>
          </a:p>
          <a:p>
            <a:endParaRPr lang="en-GB" sz="1600" b="1" dirty="0"/>
          </a:p>
          <a:p>
            <a:pPr marL="285750" lvl="0" indent="-285750">
              <a:buFont typeface="Arial" pitchFamily="34" charset="0"/>
              <a:buChar char="•"/>
            </a:pPr>
            <a:r>
              <a:rPr lang="en-GB" sz="1600" dirty="0"/>
              <a:t>Use aseptic technique. </a:t>
            </a:r>
            <a:endParaRPr lang="en-GB" sz="1600" dirty="0" smtClean="0"/>
          </a:p>
          <a:p>
            <a:pPr marL="285750" lvl="0" indent="-285750">
              <a:buFont typeface="Arial" pitchFamily="34" charset="0"/>
              <a:buChar char="•"/>
            </a:pPr>
            <a:r>
              <a:rPr lang="en-GB" sz="1600" dirty="0" smtClean="0"/>
              <a:t>Please </a:t>
            </a:r>
            <a:r>
              <a:rPr lang="en-GB" sz="1600" dirty="0"/>
              <a:t>include all clinically infected sites as part of an MRSA screen</a:t>
            </a:r>
            <a:r>
              <a:rPr lang="en-GB" sz="1600" dirty="0" smtClean="0"/>
              <a:t>.</a:t>
            </a:r>
          </a:p>
          <a:p>
            <a:pPr marL="285750" lvl="0" indent="-285750">
              <a:buFont typeface="Arial" pitchFamily="34" charset="0"/>
              <a:buChar char="•"/>
            </a:pPr>
            <a:r>
              <a:rPr lang="en-GB" sz="1600" dirty="0" smtClean="0"/>
              <a:t> </a:t>
            </a:r>
            <a:r>
              <a:rPr lang="en-GB" sz="1600" dirty="0"/>
              <a:t>Collect swabs into appropriate transport medium and transport in sealed plastic bags. </a:t>
            </a:r>
            <a:r>
              <a:rPr lang="en-GB" sz="1600" dirty="0" smtClean="0"/>
              <a:t>I</a:t>
            </a:r>
          </a:p>
          <a:p>
            <a:pPr marL="285750" lvl="0" indent="-285750">
              <a:buFont typeface="Arial" pitchFamily="34" charset="0"/>
              <a:buChar char="•"/>
            </a:pPr>
            <a:r>
              <a:rPr lang="en-GB" sz="1600" dirty="0" smtClean="0"/>
              <a:t>f </a:t>
            </a:r>
            <a:r>
              <a:rPr lang="en-GB" sz="1600" dirty="0"/>
              <a:t>processing is delayed, refrigeration is preferable to storage at ambient temperature.</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134422506"/>
              </p:ext>
            </p:extLst>
          </p:nvPr>
        </p:nvGraphicFramePr>
        <p:xfrm>
          <a:off x="635997" y="332657"/>
          <a:ext cx="7900732" cy="128016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MRSA Screens</a:t>
                      </a:r>
                    </a:p>
                    <a:p>
                      <a:pPr marL="285750" indent="-285750">
                        <a:buFont typeface="Arial" pitchFamily="34" charset="0"/>
                        <a:buChar char="•"/>
                      </a:pPr>
                      <a:r>
                        <a:rPr lang="en-GB" sz="1800" kern="1200" dirty="0" smtClean="0">
                          <a:solidFill>
                            <a:schemeClr val="dk1"/>
                          </a:solidFill>
                          <a:effectLst/>
                          <a:latin typeface="+mn-lt"/>
                          <a:ea typeface="+mn-ea"/>
                          <a:cs typeface="+mn-cs"/>
                        </a:rPr>
                        <a:t>Negative screens</a:t>
                      </a:r>
                    </a:p>
                    <a:p>
                      <a:pPr marL="285750" indent="-285750">
                        <a:buFont typeface="Arial" pitchFamily="34" charset="0"/>
                        <a:buChar char="•"/>
                      </a:pPr>
                      <a:r>
                        <a:rPr lang="en-GB" sz="1800" kern="1200" dirty="0" smtClean="0">
                          <a:solidFill>
                            <a:schemeClr val="dk1"/>
                          </a:solidFill>
                          <a:effectLst/>
                          <a:latin typeface="+mn-lt"/>
                          <a:ea typeface="+mn-ea"/>
                          <a:cs typeface="+mn-cs"/>
                        </a:rPr>
                        <a:t>Positive screens</a:t>
                      </a:r>
                    </a:p>
                  </a:txBody>
                  <a:tcPr/>
                </a:tc>
                <a:tc>
                  <a:txBody>
                    <a:bodyPr/>
                    <a:lstStyle/>
                    <a:p>
                      <a:pPr lvl="0"/>
                      <a:endParaRPr lang="en-GB" sz="1800" kern="1200" dirty="0" smtClean="0">
                        <a:solidFill>
                          <a:schemeClr val="dk1"/>
                        </a:solidFill>
                        <a:effectLst/>
                        <a:latin typeface="+mn-lt"/>
                        <a:ea typeface="+mn-ea"/>
                        <a:cs typeface="+mn-cs"/>
                      </a:endParaRPr>
                    </a:p>
                    <a:p>
                      <a:pPr marL="285750" indent="-285750">
                        <a:buFont typeface="Arial" pitchFamily="34" charset="0"/>
                        <a:buChar char="•"/>
                      </a:pPr>
                      <a:r>
                        <a:rPr lang="en-GB" sz="1800" kern="1200" dirty="0" smtClean="0">
                          <a:solidFill>
                            <a:schemeClr val="dk1"/>
                          </a:solidFill>
                          <a:effectLst/>
                          <a:latin typeface="+mn-lt"/>
                          <a:ea typeface="+mn-ea"/>
                          <a:cs typeface="+mn-cs"/>
                        </a:rPr>
                        <a:t>98% of all samples processed within 2 days of receipt</a:t>
                      </a:r>
                      <a:endParaRPr lang="en-GB" dirty="0">
                        <a:solidFill>
                          <a:srgbClr val="FF0000"/>
                        </a:solidFill>
                      </a:endParaRPr>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384995"/>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a:t>7 days</a:t>
            </a:r>
            <a:endParaRPr lang="en-GB" sz="1200" dirty="0" smtClean="0">
              <a:effectLst/>
            </a:endParaRPr>
          </a:p>
          <a:p>
            <a:pPr marL="171450" indent="-171450">
              <a:buFont typeface="Arial" pitchFamily="34" charset="0"/>
              <a:buChar char="•"/>
            </a:pPr>
            <a:r>
              <a:rPr lang="en-GB" sz="1200" dirty="0"/>
              <a:t>Unless Clinically Indicated/Trust Policy</a:t>
            </a:r>
            <a:endParaRPr lang="en-GB" sz="1200" b="1" dirty="0" smtClean="0"/>
          </a:p>
        </p:txBody>
      </p:sp>
      <p:sp>
        <p:nvSpPr>
          <p:cNvPr id="21" name="TextBox 20"/>
          <p:cNvSpPr txBox="1"/>
          <p:nvPr/>
        </p:nvSpPr>
        <p:spPr>
          <a:xfrm>
            <a:off x="181936" y="1696240"/>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NOSE SAMPLING</a:t>
            </a:r>
            <a:endParaRPr lang="en-GB" sz="1400" dirty="0"/>
          </a:p>
        </p:txBody>
      </p:sp>
      <p:sp>
        <p:nvSpPr>
          <p:cNvPr id="15" name="TextBox 14"/>
          <p:cNvSpPr txBox="1"/>
          <p:nvPr/>
        </p:nvSpPr>
        <p:spPr>
          <a:xfrm>
            <a:off x="400745" y="2013293"/>
            <a:ext cx="3672159" cy="923330"/>
          </a:xfrm>
          <a:prstGeom prst="rect">
            <a:avLst/>
          </a:prstGeom>
          <a:noFill/>
        </p:spPr>
        <p:txBody>
          <a:bodyPr wrap="none" rtlCol="0">
            <a:spAutoFit/>
          </a:bodyPr>
          <a:lstStyle/>
          <a:p>
            <a:r>
              <a:rPr lang="en-GB" b="1" dirty="0" smtClean="0"/>
              <a:t>Sample Container:</a:t>
            </a:r>
          </a:p>
          <a:p>
            <a:r>
              <a:rPr lang="en-GB" b="1" dirty="0" smtClean="0"/>
              <a:t>BLUE LID SWAB WITH PRESERVATIVE</a:t>
            </a:r>
          </a:p>
          <a:p>
            <a:endParaRPr lang="en-GB" b="1" dirty="0"/>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859" y="2859294"/>
            <a:ext cx="2388801" cy="1791601"/>
          </a:xfrm>
          <a:prstGeom prst="rect">
            <a:avLst/>
          </a:prstGeom>
        </p:spPr>
      </p:pic>
      <p:sp>
        <p:nvSpPr>
          <p:cNvPr id="19" name="TextBox 18"/>
          <p:cNvSpPr txBox="1"/>
          <p:nvPr/>
        </p:nvSpPr>
        <p:spPr>
          <a:xfrm>
            <a:off x="289672" y="5401798"/>
            <a:ext cx="3776547" cy="1200329"/>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p:txBody>
      </p:sp>
      <p:grpSp>
        <p:nvGrpSpPr>
          <p:cNvPr id="14" name="Group 13"/>
          <p:cNvGrpSpPr/>
          <p:nvPr/>
        </p:nvGrpSpPr>
        <p:grpSpPr>
          <a:xfrm>
            <a:off x="7351051" y="5325680"/>
            <a:ext cx="1714160" cy="1484103"/>
            <a:chOff x="7351051" y="5242267"/>
            <a:chExt cx="1714160" cy="1484103"/>
          </a:xfrm>
        </p:grpSpPr>
        <p:pic>
          <p:nvPicPr>
            <p:cNvPr id="20" name="Picture 19">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2" name="TextBox 21"/>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5572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fontScale="90000"/>
          </a:bodyPr>
          <a:lstStyle/>
          <a:p>
            <a:r>
              <a:rPr lang="en-GB" sz="2200" b="1" dirty="0" smtClean="0"/>
              <a:t>Microbiology Samples Health and Safety Considerations</a:t>
            </a:r>
            <a:r>
              <a:rPr lang="en-GB" sz="2200" dirty="0" smtClean="0"/>
              <a:t/>
            </a:r>
            <a:br>
              <a:rPr lang="en-GB" sz="2200" dirty="0" smtClean="0"/>
            </a:br>
            <a:r>
              <a:rPr lang="en-GB" sz="2200" b="1" dirty="0">
                <a:solidFill>
                  <a:srgbClr val="FF0000"/>
                </a:solidFill>
                <a:ea typeface="Calibri"/>
                <a:cs typeface="Times New Roman"/>
              </a:rPr>
              <a:t>To reduce the risk of Laboratory acquired infection by exposure to potentially hazardous clinical samples please include all relevant clinical info pertinent to the sample being sent; such </a:t>
            </a:r>
            <a:r>
              <a:rPr lang="en-GB" sz="2200" b="1" dirty="0" smtClean="0">
                <a:solidFill>
                  <a:srgbClr val="FF0000"/>
                </a:solidFill>
                <a:ea typeface="Calibri"/>
                <a:cs typeface="Times New Roman"/>
              </a:rPr>
              <a:t>as but not limited to:</a:t>
            </a:r>
            <a:r>
              <a:rPr lang="en-GB" dirty="0">
                <a:ea typeface="Calibri"/>
                <a:cs typeface="Times New Roman"/>
              </a:rPr>
              <a:t/>
            </a:r>
            <a:br>
              <a:rPr lang="en-GB" dirty="0">
                <a:ea typeface="Calibri"/>
                <a:cs typeface="Times New Roman"/>
              </a:rPr>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13518879"/>
              </p:ext>
            </p:extLst>
          </p:nvPr>
        </p:nvGraphicFramePr>
        <p:xfrm>
          <a:off x="899592" y="2132856"/>
          <a:ext cx="7344816" cy="430784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370840">
                <a:tc>
                  <a:txBody>
                    <a:bodyPr/>
                    <a:lstStyle/>
                    <a:p>
                      <a:r>
                        <a:rPr lang="en-GB" sz="1400" dirty="0" smtClean="0"/>
                        <a:t>RISK</a:t>
                      </a:r>
                      <a:r>
                        <a:rPr lang="en-GB" sz="1400" baseline="0" dirty="0" smtClean="0"/>
                        <a:t> FACTOR</a:t>
                      </a:r>
                      <a:endParaRPr lang="en-GB" sz="1400" dirty="0"/>
                    </a:p>
                  </a:txBody>
                  <a:tcPr/>
                </a:tc>
                <a:tc>
                  <a:txBody>
                    <a:bodyPr/>
                    <a:lstStyle/>
                    <a:p>
                      <a:r>
                        <a:rPr lang="en-GB" sz="1400" dirty="0" smtClean="0"/>
                        <a:t>INFORMATION WHICH</a:t>
                      </a:r>
                      <a:r>
                        <a:rPr lang="en-GB" sz="1400" baseline="0" dirty="0" smtClean="0"/>
                        <a:t> MAY ACT AS A </a:t>
                      </a:r>
                      <a:r>
                        <a:rPr lang="en-GB" sz="1400" dirty="0" smtClean="0"/>
                        <a:t>CONTROL MEASURE</a:t>
                      </a:r>
                      <a:endParaRPr lang="en-GB" sz="1400" dirty="0"/>
                    </a:p>
                  </a:txBody>
                  <a:tcPr/>
                </a:tc>
                <a:extLst>
                  <a:ext uri="{0D108BD9-81ED-4DB2-BD59-A6C34878D82A}">
                    <a16:rowId xmlns:a16="http://schemas.microsoft.com/office/drawing/2014/main" val="10000"/>
                  </a:ext>
                </a:extLst>
              </a:tr>
              <a:tr h="370840">
                <a:tc>
                  <a:txBody>
                    <a:bodyPr/>
                    <a:lstStyle/>
                    <a:p>
                      <a:r>
                        <a:rPr lang="en-GB" sz="1400" b="1" dirty="0" smtClean="0"/>
                        <a:t>TRAVEL HISTORY</a:t>
                      </a:r>
                      <a:endParaRPr lang="en-GB" sz="1400" b="1" dirty="0"/>
                    </a:p>
                  </a:txBody>
                  <a:tcPr/>
                </a:tc>
                <a:tc>
                  <a:txBody>
                    <a:bodyPr/>
                    <a:lstStyle/>
                    <a:p>
                      <a:r>
                        <a:rPr lang="en-GB" sz="1400" b="1" dirty="0" smtClean="0"/>
                        <a:t>FOREIGN TRAVEL WITH REGIONS SPECIFIED</a:t>
                      </a:r>
                      <a:endParaRPr lang="en-GB" sz="1400" b="1" dirty="0"/>
                    </a:p>
                  </a:txBody>
                  <a:tcPr/>
                </a:tc>
                <a:extLst>
                  <a:ext uri="{0D108BD9-81ED-4DB2-BD59-A6C34878D82A}">
                    <a16:rowId xmlns:a16="http://schemas.microsoft.com/office/drawing/2014/main" val="10001"/>
                  </a:ext>
                </a:extLst>
              </a:tr>
              <a:tr h="370840">
                <a:tc>
                  <a:txBody>
                    <a:bodyPr/>
                    <a:lstStyle/>
                    <a:p>
                      <a:r>
                        <a:rPr lang="en-GB" sz="1400" b="1" dirty="0" smtClean="0"/>
                        <a:t>ORGANISMS SUSPECTED</a:t>
                      </a:r>
                      <a:endParaRPr lang="en-GB" sz="1400" b="1" dirty="0"/>
                    </a:p>
                  </a:txBody>
                  <a:tcPr/>
                </a:tc>
                <a:tc>
                  <a:txBody>
                    <a:bodyPr/>
                    <a:lstStyle/>
                    <a:p>
                      <a:r>
                        <a:rPr lang="en-GB" sz="1400" b="1" i="1" dirty="0" err="1" smtClean="0"/>
                        <a:t>Brucella</a:t>
                      </a:r>
                      <a:r>
                        <a:rPr lang="en-GB" sz="1400" b="1" i="1" smtClean="0"/>
                        <a:t> sp. Burkholderia </a:t>
                      </a:r>
                      <a:r>
                        <a:rPr lang="en-GB" sz="1400" b="1" i="1" dirty="0" err="1" smtClean="0"/>
                        <a:t>pseudomallei</a:t>
                      </a:r>
                      <a:r>
                        <a:rPr lang="en-GB" sz="1400" b="1" i="1" dirty="0" smtClean="0"/>
                        <a:t>, Bacillus </a:t>
                      </a:r>
                      <a:r>
                        <a:rPr lang="en-GB" sz="1400" b="1" i="1" dirty="0" err="1" smtClean="0"/>
                        <a:t>anthracis</a:t>
                      </a:r>
                      <a:r>
                        <a:rPr lang="en-GB" sz="1400" b="1" i="1" dirty="0" smtClean="0"/>
                        <a:t>, Salmonella typhi, Vibrio </a:t>
                      </a:r>
                      <a:r>
                        <a:rPr lang="en-GB" sz="1400" b="1" i="1" dirty="0" err="1" smtClean="0"/>
                        <a:t>cholerae</a:t>
                      </a:r>
                      <a:r>
                        <a:rPr lang="en-GB" sz="1400" b="1" i="1" dirty="0" smtClean="0"/>
                        <a:t>, </a:t>
                      </a:r>
                      <a:r>
                        <a:rPr lang="en-GB" sz="1400" b="1" i="0" dirty="0" smtClean="0"/>
                        <a:t>Tapeworms</a:t>
                      </a:r>
                      <a:r>
                        <a:rPr lang="en-GB" sz="1400" b="1" i="1" dirty="0" smtClean="0"/>
                        <a:t>, Neisseria meningitidis, </a:t>
                      </a:r>
                      <a:r>
                        <a:rPr lang="en-GB" sz="1400" b="1" i="0" dirty="0" smtClean="0"/>
                        <a:t>Q-fever</a:t>
                      </a:r>
                      <a:r>
                        <a:rPr lang="en-GB" sz="1400" b="1" i="1" dirty="0" smtClean="0"/>
                        <a:t>, E.coli 0157, </a:t>
                      </a:r>
                      <a:r>
                        <a:rPr lang="en-GB" sz="1400" b="1" i="1" dirty="0" err="1" smtClean="0"/>
                        <a:t>RickettsIa</a:t>
                      </a:r>
                      <a:r>
                        <a:rPr lang="en-GB" sz="1400" b="1" i="1" dirty="0" smtClean="0"/>
                        <a:t>, Shigella </a:t>
                      </a:r>
                      <a:r>
                        <a:rPr lang="en-GB" sz="1400" b="1" i="1" dirty="0" err="1" smtClean="0"/>
                        <a:t>dysenteriae</a:t>
                      </a:r>
                      <a:r>
                        <a:rPr lang="en-GB" sz="1400" b="1" i="1" dirty="0" smtClean="0"/>
                        <a:t>, Coccidioides, </a:t>
                      </a:r>
                      <a:r>
                        <a:rPr lang="en-GB" sz="1400" b="1" i="1" dirty="0" err="1" smtClean="0"/>
                        <a:t>Histoplasma</a:t>
                      </a:r>
                      <a:r>
                        <a:rPr lang="en-GB" sz="1400" b="1" i="1" dirty="0" smtClean="0"/>
                        <a:t>, Penicillium </a:t>
                      </a:r>
                      <a:r>
                        <a:rPr lang="en-GB" sz="1400" b="1" i="1" dirty="0" err="1" smtClean="0"/>
                        <a:t>marneffei</a:t>
                      </a:r>
                      <a:r>
                        <a:rPr lang="en-GB" sz="1400" b="1" i="1" dirty="0" smtClean="0"/>
                        <a:t>, </a:t>
                      </a:r>
                    </a:p>
                    <a:p>
                      <a:endParaRPr lang="en-GB" sz="1400" b="1" dirty="0"/>
                    </a:p>
                  </a:txBody>
                  <a:tcPr/>
                </a:tc>
                <a:extLst>
                  <a:ext uri="{0D108BD9-81ED-4DB2-BD59-A6C34878D82A}">
                    <a16:rowId xmlns:a16="http://schemas.microsoft.com/office/drawing/2014/main" val="10002"/>
                  </a:ext>
                </a:extLst>
              </a:tr>
              <a:tr h="370840">
                <a:tc>
                  <a:txBody>
                    <a:bodyPr/>
                    <a:lstStyle/>
                    <a:p>
                      <a:r>
                        <a:rPr lang="en-GB" sz="1400" b="1" dirty="0" smtClean="0"/>
                        <a:t>EXPOSURE TO KNOWN HAZARDS</a:t>
                      </a:r>
                      <a:endParaRPr lang="en-GB" sz="1400" b="1" dirty="0"/>
                    </a:p>
                  </a:txBody>
                  <a:tcPr/>
                </a:tc>
                <a:tc>
                  <a:txBody>
                    <a:bodyPr/>
                    <a:lstStyle/>
                    <a:p>
                      <a:r>
                        <a:rPr lang="en-GB" sz="1400" b="1" dirty="0" smtClean="0"/>
                        <a:t>TB CONTACT, NEEDLESTICK INJURY, BITES, ANIMAL WORKER, DUST/HAY, EBOLA CONTACTS</a:t>
                      </a:r>
                      <a:endParaRPr lang="en-GB" sz="1400" b="1" dirty="0"/>
                    </a:p>
                  </a:txBody>
                  <a:tcPr/>
                </a:tc>
                <a:extLst>
                  <a:ext uri="{0D108BD9-81ED-4DB2-BD59-A6C34878D82A}">
                    <a16:rowId xmlns:a16="http://schemas.microsoft.com/office/drawing/2014/main" val="10003"/>
                  </a:ext>
                </a:extLst>
              </a:tr>
              <a:tr h="370840">
                <a:tc>
                  <a:txBody>
                    <a:bodyPr/>
                    <a:lstStyle/>
                    <a:p>
                      <a:r>
                        <a:rPr lang="en-GB" sz="1400" b="1" dirty="0" smtClean="0"/>
                        <a:t>PAST CLINICAL HISTORY</a:t>
                      </a:r>
                      <a:endParaRPr lang="en-GB" sz="1400" b="1" dirty="0"/>
                    </a:p>
                  </a:txBody>
                  <a:tcPr/>
                </a:tc>
                <a:tc>
                  <a:txBody>
                    <a:bodyPr/>
                    <a:lstStyle/>
                    <a:p>
                      <a:r>
                        <a:rPr lang="en-GB" sz="1400" b="1" dirty="0" smtClean="0"/>
                        <a:t>PREVIOUS TB, IMMUNOCOMPROMISED, TICK BITES, CONTACT WITH BIRDS/BATS, PRION EXPOSURE, EBOLA CONTACTS</a:t>
                      </a:r>
                    </a:p>
                  </a:txBody>
                  <a:tcPr/>
                </a:tc>
                <a:extLst>
                  <a:ext uri="{0D108BD9-81ED-4DB2-BD59-A6C34878D82A}">
                    <a16:rowId xmlns:a16="http://schemas.microsoft.com/office/drawing/2014/main" val="10004"/>
                  </a:ext>
                </a:extLst>
              </a:tr>
              <a:tr h="370840">
                <a:tc>
                  <a:txBody>
                    <a:bodyPr/>
                    <a:lstStyle/>
                    <a:p>
                      <a:r>
                        <a:rPr lang="en-GB" sz="1400" b="1" dirty="0" smtClean="0">
                          <a:solidFill>
                            <a:schemeClr val="tx1"/>
                          </a:solidFill>
                          <a:effectLst/>
                          <a:latin typeface="+mn-lt"/>
                          <a:ea typeface="Calibri"/>
                          <a:cs typeface="Times New Roman"/>
                        </a:rPr>
                        <a:t>OTHER RELEVANT INFORMATION</a:t>
                      </a:r>
                      <a:endParaRPr lang="en-GB" sz="1400" dirty="0">
                        <a:solidFill>
                          <a:schemeClr val="tx1"/>
                        </a:solidFill>
                      </a:endParaRPr>
                    </a:p>
                  </a:txBody>
                  <a:tcPr/>
                </a:tc>
                <a:tc>
                  <a:txBody>
                    <a:bodyPr/>
                    <a:lstStyle/>
                    <a:p>
                      <a:r>
                        <a:rPr lang="en-GB" sz="1400" b="1" dirty="0" smtClean="0">
                          <a:solidFill>
                            <a:schemeClr val="tx1"/>
                          </a:solidFill>
                          <a:effectLst/>
                          <a:latin typeface="+mn-lt"/>
                          <a:ea typeface="Calibri"/>
                          <a:cs typeface="Times New Roman"/>
                        </a:rPr>
                        <a:t>UNPASTEURISED MILK, PASSING PARASITES IN STOOL, WOUND LESION OR BLISTER DESCRIPTION, LOCATION OF PAIN, DIFFERENTIAL DIAGNOSIS,  </a:t>
                      </a:r>
                      <a:r>
                        <a:rPr lang="en-GB" sz="1400" b="1" dirty="0" smtClean="0">
                          <a:solidFill>
                            <a:schemeClr val="tx1"/>
                          </a:solidFill>
                          <a:effectLst/>
                          <a:latin typeface="+mn-lt"/>
                          <a:ea typeface="Calibri"/>
                          <a:cs typeface="Calibri"/>
                        </a:rPr>
                        <a:t>Erythema </a:t>
                      </a:r>
                      <a:r>
                        <a:rPr lang="en-GB" sz="1400" b="1" dirty="0" err="1" smtClean="0">
                          <a:solidFill>
                            <a:schemeClr val="tx1"/>
                          </a:solidFill>
                          <a:effectLst/>
                          <a:latin typeface="+mn-lt"/>
                          <a:ea typeface="Calibri"/>
                          <a:cs typeface="Calibri"/>
                        </a:rPr>
                        <a:t>nodosum</a:t>
                      </a:r>
                      <a:r>
                        <a:rPr lang="en-GB" sz="1400" b="1" dirty="0" smtClean="0">
                          <a:solidFill>
                            <a:schemeClr val="tx1"/>
                          </a:solidFill>
                          <a:effectLst/>
                          <a:latin typeface="+mn-lt"/>
                          <a:ea typeface="Calibri"/>
                          <a:cs typeface="Times New Roman"/>
                        </a:rPr>
                        <a:t>, BLOOD DIARRHOEA, VIRAL HAEMORRHAGIC FEVER</a:t>
                      </a:r>
                      <a:endParaRPr lang="en-GB" sz="1400"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08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86746" y="1850129"/>
            <a:ext cx="4248472" cy="3170099"/>
          </a:xfrm>
          <a:prstGeom prst="rect">
            <a:avLst/>
          </a:prstGeom>
          <a:ln>
            <a:solidFill>
              <a:schemeClr val="tx1"/>
            </a:solidFill>
          </a:ln>
        </p:spPr>
        <p:txBody>
          <a:bodyPr wrap="square">
            <a:spAutoFit/>
          </a:bodyPr>
          <a:lstStyle/>
          <a:p>
            <a:pPr algn="ctr"/>
            <a:r>
              <a:rPr lang="en-GB" sz="2000" b="1" dirty="0" smtClean="0"/>
              <a:t>Specimen Requirements/ Potential </a:t>
            </a:r>
            <a:r>
              <a:rPr lang="en-GB" sz="2000" b="1" dirty="0" err="1" smtClean="0"/>
              <a:t>interferants</a:t>
            </a:r>
            <a:r>
              <a:rPr lang="en-GB" sz="2000" b="1" dirty="0" smtClean="0"/>
              <a:t> in the assay (drugs/ dietary compounds)</a:t>
            </a:r>
          </a:p>
          <a:p>
            <a:endParaRPr lang="en-GB" sz="2000" b="1" dirty="0"/>
          </a:p>
          <a:p>
            <a:pPr marL="285750" lvl="0" indent="-285750">
              <a:buFont typeface="Arial" pitchFamily="34" charset="0"/>
              <a:buChar char="•"/>
            </a:pPr>
            <a:r>
              <a:rPr lang="en-GB" sz="2000" dirty="0"/>
              <a:t>Specimens should be kept at room temperature and transported and processed as soon as possible although, provided the samples are kept dry, the fungus will remain viable for several months.</a:t>
            </a:r>
            <a:endParaRPr lang="en-GB" sz="20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420710108"/>
              </p:ext>
            </p:extLst>
          </p:nvPr>
        </p:nvGraphicFramePr>
        <p:xfrm>
          <a:off x="635997" y="332657"/>
          <a:ext cx="7900732" cy="128016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Mycology Samples</a:t>
                      </a:r>
                    </a:p>
                    <a:p>
                      <a:pPr marL="285750" lvl="0" indent="-285750">
                        <a:buFont typeface="Arial" pitchFamily="34" charset="0"/>
                        <a:buChar char="•"/>
                      </a:pPr>
                      <a:r>
                        <a:rPr lang="en-GB" sz="1800" kern="1200" dirty="0" smtClean="0">
                          <a:solidFill>
                            <a:schemeClr val="dk1"/>
                          </a:solidFill>
                          <a:effectLst/>
                          <a:latin typeface="+mn-lt"/>
                          <a:ea typeface="+mn-ea"/>
                          <a:cs typeface="+mn-cs"/>
                        </a:rPr>
                        <a:t>FILM</a:t>
                      </a:r>
                      <a:endParaRPr lang="en-GB" dirty="0" smtClean="0">
                        <a:effectLst/>
                      </a:endParaRPr>
                    </a:p>
                    <a:p>
                      <a:pPr marL="285750" indent="-285750">
                        <a:buFont typeface="Arial" pitchFamily="34" charset="0"/>
                        <a:buChar char="•"/>
                      </a:pPr>
                      <a:r>
                        <a:rPr lang="en-GB" sz="1800" kern="1200" dirty="0" smtClean="0">
                          <a:solidFill>
                            <a:schemeClr val="dk1"/>
                          </a:solidFill>
                          <a:effectLst/>
                          <a:latin typeface="+mn-lt"/>
                          <a:ea typeface="+mn-ea"/>
                          <a:cs typeface="+mn-cs"/>
                        </a:rPr>
                        <a:t>CULTURE</a:t>
                      </a:r>
                    </a:p>
                  </a:txBody>
                  <a:tcPr/>
                </a:tc>
                <a:tc>
                  <a:txBody>
                    <a:bodyPr/>
                    <a:lstStyle/>
                    <a:p>
                      <a:pPr lvl="0"/>
                      <a:endParaRPr lang="en-GB" sz="1800" kern="1200" dirty="0" smtClean="0">
                        <a:solidFill>
                          <a:schemeClr val="dk1"/>
                        </a:solidFill>
                        <a:effectLst/>
                        <a:latin typeface="+mn-lt"/>
                        <a:ea typeface="+mn-ea"/>
                        <a:cs typeface="+mn-cs"/>
                      </a:endParaRPr>
                    </a:p>
                    <a:p>
                      <a:pPr marL="285750" lvl="0" indent="-285750">
                        <a:buFont typeface="Arial" pitchFamily="34" charset="0"/>
                        <a:buChar char="•"/>
                      </a:pPr>
                      <a:r>
                        <a:rPr lang="en-GB" sz="1800" kern="1200" dirty="0" smtClean="0">
                          <a:solidFill>
                            <a:schemeClr val="dk1"/>
                          </a:solidFill>
                          <a:effectLst/>
                          <a:latin typeface="+mn-lt"/>
                          <a:ea typeface="+mn-ea"/>
                          <a:cs typeface="+mn-cs"/>
                        </a:rPr>
                        <a:t>5-7 working days (90% KPI)</a:t>
                      </a:r>
                      <a:endParaRPr lang="en-GB" dirty="0" smtClean="0">
                        <a:effectLst/>
                      </a:endParaRPr>
                    </a:p>
                    <a:p>
                      <a:pPr marL="285750" indent="-285750">
                        <a:buFont typeface="Arial" pitchFamily="34" charset="0"/>
                        <a:buChar char="•"/>
                      </a:pPr>
                      <a:r>
                        <a:rPr lang="en-GB" sz="1800" kern="1200" dirty="0" smtClean="0">
                          <a:solidFill>
                            <a:schemeClr val="dk1"/>
                          </a:solidFill>
                          <a:effectLst/>
                          <a:latin typeface="+mn-lt"/>
                          <a:ea typeface="+mn-ea"/>
                          <a:cs typeface="+mn-cs"/>
                        </a:rPr>
                        <a:t>3-4 weeks (92%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3 months</a:t>
            </a:r>
            <a:endParaRPr lang="en-GB" sz="1200" b="1" dirty="0" smtClean="0"/>
          </a:p>
        </p:txBody>
      </p:sp>
      <p:sp>
        <p:nvSpPr>
          <p:cNvPr id="21" name="TextBox 20"/>
          <p:cNvSpPr txBox="1"/>
          <p:nvPr/>
        </p:nvSpPr>
        <p:spPr>
          <a:xfrm>
            <a:off x="181936" y="1696240"/>
            <a:ext cx="4400757" cy="307777"/>
          </a:xfrm>
          <a:prstGeom prst="rect">
            <a:avLst/>
          </a:prstGeom>
          <a:noFill/>
        </p:spPr>
        <p:txBody>
          <a:bodyPr wrap="none" rtlCol="0">
            <a:spAutoFit/>
          </a:bodyPr>
          <a:lstStyle/>
          <a:p>
            <a:r>
              <a:rPr lang="en-GB" sz="1400" dirty="0" smtClean="0"/>
              <a:t>Sampling Advice: </a:t>
            </a:r>
            <a:r>
              <a:rPr lang="en-GB" sz="1400" dirty="0" smtClean="0">
                <a:hlinkClick r:id="rId2"/>
              </a:rPr>
              <a:t>PHE FUNGAL DERMATOLOGY SAMPLING</a:t>
            </a:r>
            <a:endParaRPr lang="en-GB" sz="1400" dirty="0"/>
          </a:p>
        </p:txBody>
      </p:sp>
      <p:sp>
        <p:nvSpPr>
          <p:cNvPr id="15" name="TextBox 14"/>
          <p:cNvSpPr txBox="1"/>
          <p:nvPr/>
        </p:nvSpPr>
        <p:spPr>
          <a:xfrm>
            <a:off x="400745" y="2013293"/>
            <a:ext cx="1942006" cy="923330"/>
          </a:xfrm>
          <a:prstGeom prst="rect">
            <a:avLst/>
          </a:prstGeom>
          <a:noFill/>
        </p:spPr>
        <p:txBody>
          <a:bodyPr wrap="none" rtlCol="0">
            <a:spAutoFit/>
          </a:bodyPr>
          <a:lstStyle/>
          <a:p>
            <a:r>
              <a:rPr lang="en-GB" b="1" dirty="0" smtClean="0"/>
              <a:t>Sample Container:</a:t>
            </a:r>
          </a:p>
          <a:p>
            <a:r>
              <a:rPr lang="en-GB" b="1" dirty="0" smtClean="0"/>
              <a:t>DERMAPAK BLACK</a:t>
            </a:r>
          </a:p>
          <a:p>
            <a:endParaRPr lang="en-GB" b="1" dirty="0"/>
          </a:p>
        </p:txBody>
      </p:sp>
      <p:sp>
        <p:nvSpPr>
          <p:cNvPr id="19" name="TextBox 18"/>
          <p:cNvSpPr txBox="1"/>
          <p:nvPr/>
        </p:nvSpPr>
        <p:spPr>
          <a:xfrm>
            <a:off x="193637" y="4554804"/>
            <a:ext cx="3797004" cy="2062103"/>
          </a:xfrm>
          <a:prstGeom prst="rect">
            <a:avLst/>
          </a:prstGeom>
          <a:noFill/>
          <a:ln>
            <a:solidFill>
              <a:srgbClr val="FF0000"/>
            </a:solidFill>
          </a:ln>
        </p:spPr>
        <p:txBody>
          <a:bodyPr wrap="square" rtlCol="0">
            <a:spAutoFit/>
          </a:bodyPr>
          <a:lstStyle/>
          <a:p>
            <a:r>
              <a:rPr lang="en-GB" sz="1600" b="1" dirty="0" smtClean="0">
                <a:solidFill>
                  <a:srgbClr val="FF0000"/>
                </a:solidFill>
              </a:rPr>
              <a:t>Health and Safety Considerations</a:t>
            </a:r>
          </a:p>
          <a:p>
            <a:r>
              <a:rPr lang="en-GB" sz="1600" b="1" dirty="0" smtClean="0">
                <a:solidFill>
                  <a:srgbClr val="FF0000"/>
                </a:solidFill>
              </a:rPr>
              <a:t>Please ensure relevant clinical Information is provided to highlight risks associated with this sample type:</a:t>
            </a:r>
          </a:p>
          <a:p>
            <a:r>
              <a:rPr lang="en-GB" sz="1600" b="1" i="1" dirty="0" smtClean="0">
                <a:solidFill>
                  <a:srgbClr val="FF0000"/>
                </a:solidFill>
              </a:rPr>
              <a:t>Coccidioides, </a:t>
            </a:r>
            <a:r>
              <a:rPr lang="en-GB" sz="1600" b="1" i="1" dirty="0" err="1" smtClean="0">
                <a:solidFill>
                  <a:srgbClr val="FF0000"/>
                </a:solidFill>
              </a:rPr>
              <a:t>Histoplasma</a:t>
            </a:r>
            <a:r>
              <a:rPr lang="en-GB" sz="1600" b="1" i="1" dirty="0" smtClean="0">
                <a:solidFill>
                  <a:srgbClr val="FF0000"/>
                </a:solidFill>
              </a:rPr>
              <a:t>, Penicillium </a:t>
            </a:r>
            <a:r>
              <a:rPr lang="en-GB" sz="1600" b="1" i="1" dirty="0" err="1" smtClean="0">
                <a:solidFill>
                  <a:srgbClr val="FF0000"/>
                </a:solidFill>
              </a:rPr>
              <a:t>marneffei</a:t>
            </a:r>
            <a:r>
              <a:rPr lang="en-GB" sz="1600" b="1" i="1" dirty="0" smtClean="0">
                <a:solidFill>
                  <a:srgbClr val="FF0000"/>
                </a:solidFill>
              </a:rPr>
              <a:t>, </a:t>
            </a:r>
          </a:p>
          <a:p>
            <a:r>
              <a:rPr lang="en-GB" sz="1600" b="1" dirty="0" smtClean="0">
                <a:solidFill>
                  <a:srgbClr val="FF0000"/>
                </a:solidFill>
              </a:rPr>
              <a:t>CONTACT WITH BIRDS/BATS, </a:t>
            </a:r>
            <a:r>
              <a:rPr lang="en-GB" sz="1600" b="1" dirty="0" smtClean="0">
                <a:solidFill>
                  <a:srgbClr val="FF0000"/>
                </a:solidFill>
                <a:effectLst/>
                <a:ea typeface="Calibri"/>
                <a:cs typeface="Calibri"/>
              </a:rPr>
              <a:t>Erythema </a:t>
            </a:r>
            <a:r>
              <a:rPr lang="en-GB" sz="1600" b="1" dirty="0" err="1" smtClean="0">
                <a:solidFill>
                  <a:srgbClr val="FF0000"/>
                </a:solidFill>
                <a:effectLst/>
                <a:ea typeface="Calibri"/>
                <a:cs typeface="Calibri"/>
              </a:rPr>
              <a:t>nodosum</a:t>
            </a:r>
            <a:r>
              <a:rPr lang="en-GB" sz="1600" b="1" i="1" dirty="0" smtClean="0">
                <a:solidFill>
                  <a:srgbClr val="FF0000"/>
                </a:solidFill>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1" y="2586954"/>
            <a:ext cx="1914144" cy="157886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70401" y="2599146"/>
            <a:ext cx="1920240" cy="1566672"/>
          </a:xfrm>
          <a:prstGeom prst="rect">
            <a:avLst/>
          </a:prstGeom>
        </p:spPr>
      </p:pic>
      <p:grpSp>
        <p:nvGrpSpPr>
          <p:cNvPr id="14" name="Group 13"/>
          <p:cNvGrpSpPr/>
          <p:nvPr/>
        </p:nvGrpSpPr>
        <p:grpSpPr>
          <a:xfrm>
            <a:off x="7351051" y="5325680"/>
            <a:ext cx="1714160" cy="1484103"/>
            <a:chOff x="7351051" y="5242267"/>
            <a:chExt cx="1714160" cy="1484103"/>
          </a:xfrm>
        </p:grpSpPr>
        <p:pic>
          <p:nvPicPr>
            <p:cNvPr id="18" name="Picture 17">
              <a:hlinkClick r:id="rId5"/>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0" name="TextBox 19"/>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5"/>
                </a:rPr>
                <a:t>BOLTON </a:t>
              </a:r>
              <a:r>
                <a:rPr lang="en-GB" sz="1000" u="sng" dirty="0">
                  <a:hlinkClick r:id="rId5"/>
                </a:rPr>
                <a:t>MICROBIOLOGY UKAS SCHEDULE WEBSITE</a:t>
              </a:r>
              <a:r>
                <a:rPr lang="en-GB" sz="1000" dirty="0"/>
                <a:t> </a:t>
              </a:r>
            </a:p>
          </p:txBody>
        </p:sp>
      </p:grpSp>
    </p:spTree>
    <p:extLst>
      <p:ext uri="{BB962C8B-B14F-4D97-AF65-F5344CB8AC3E}">
        <p14:creationId xmlns:p14="http://schemas.microsoft.com/office/powerpoint/2010/main" val="2191363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86746" y="1974672"/>
            <a:ext cx="4248472" cy="3170099"/>
          </a:xfrm>
          <a:prstGeom prst="rect">
            <a:avLst/>
          </a:prstGeom>
          <a:ln>
            <a:solidFill>
              <a:schemeClr val="tx1"/>
            </a:solidFill>
          </a:ln>
        </p:spPr>
        <p:txBody>
          <a:bodyPr wrap="square">
            <a:spAutoFit/>
          </a:bodyPr>
          <a:lstStyle/>
          <a:p>
            <a:pPr algn="ctr"/>
            <a:r>
              <a:rPr lang="en-GB" sz="2000" b="1" dirty="0" smtClean="0"/>
              <a:t>Specimen Requirements/ Potential </a:t>
            </a:r>
            <a:r>
              <a:rPr lang="en-GB" sz="2000" b="1" dirty="0" err="1" smtClean="0"/>
              <a:t>interferants</a:t>
            </a:r>
            <a:r>
              <a:rPr lang="en-GB" sz="2000" b="1" dirty="0" smtClean="0"/>
              <a:t> in the assay (drugs/ dietary compounds)</a:t>
            </a:r>
          </a:p>
          <a:p>
            <a:endParaRPr lang="en-GB" sz="2000" b="1" dirty="0"/>
          </a:p>
          <a:p>
            <a:pPr marL="285750" lvl="0" indent="-285750">
              <a:buFont typeface="Arial" pitchFamily="34" charset="0"/>
              <a:buChar char="•"/>
            </a:pPr>
            <a:r>
              <a:rPr lang="en-GB" sz="2000" dirty="0"/>
              <a:t>Use aseptic technique. Collect specimens in appropriate leak proof containers and transport in sealed plastic bags. Collect swabs into appropriate transport medium and transport in sealed plastic bags.</a:t>
            </a:r>
            <a:endParaRPr lang="en-GB" sz="20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4066792234"/>
              </p:ext>
            </p:extLst>
          </p:nvPr>
        </p:nvGraphicFramePr>
        <p:xfrm>
          <a:off x="635997" y="332657"/>
          <a:ext cx="7900732" cy="155448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8605">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771514">
                <a:tc>
                  <a:txBody>
                    <a:bodyPr/>
                    <a:lstStyle/>
                    <a:p>
                      <a:r>
                        <a:rPr lang="en-GB" sz="1800" kern="1200" dirty="0" smtClean="0">
                          <a:solidFill>
                            <a:schemeClr val="dk1"/>
                          </a:solidFill>
                          <a:effectLst/>
                          <a:latin typeface="+mn-lt"/>
                          <a:ea typeface="+mn-ea"/>
                          <a:cs typeface="+mn-cs"/>
                        </a:rPr>
                        <a:t>Norovirus EIA</a:t>
                      </a:r>
                    </a:p>
                  </a:txBody>
                  <a:tcPr/>
                </a:tc>
                <a:tc>
                  <a:txBody>
                    <a:bodyPr/>
                    <a:lstStyle/>
                    <a:p>
                      <a:pPr marL="285750" lvl="0" indent="-285750">
                        <a:buFont typeface="Arial" pitchFamily="34" charset="0"/>
                        <a:buChar char="•"/>
                      </a:pPr>
                      <a:r>
                        <a:rPr lang="en-GB" sz="1800" kern="1200" dirty="0" smtClean="0">
                          <a:solidFill>
                            <a:schemeClr val="dk1"/>
                          </a:solidFill>
                          <a:effectLst/>
                          <a:latin typeface="+mn-lt"/>
                          <a:ea typeface="+mn-ea"/>
                          <a:cs typeface="+mn-cs"/>
                        </a:rPr>
                        <a:t>Urgent requests same day before 4pm; </a:t>
                      </a:r>
                    </a:p>
                    <a:p>
                      <a:pPr marL="285750" lvl="0" indent="-285750">
                        <a:buFont typeface="Arial" pitchFamily="34" charset="0"/>
                        <a:buChar char="•"/>
                      </a:pPr>
                      <a:r>
                        <a:rPr lang="en-GB" sz="1800" kern="1200" dirty="0" smtClean="0">
                          <a:solidFill>
                            <a:schemeClr val="dk1"/>
                          </a:solidFill>
                          <a:effectLst/>
                          <a:latin typeface="+mn-lt"/>
                          <a:ea typeface="+mn-ea"/>
                          <a:cs typeface="+mn-cs"/>
                        </a:rPr>
                        <a:t>1 working day for routine</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1-2 Working days (95%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N/A</a:t>
            </a:r>
            <a:endParaRPr lang="en-GB" sz="1200" b="1" dirty="0" smtClean="0"/>
          </a:p>
        </p:txBody>
      </p:sp>
      <p:sp>
        <p:nvSpPr>
          <p:cNvPr id="14" name="TextBox 13"/>
          <p:cNvSpPr txBox="1"/>
          <p:nvPr/>
        </p:nvSpPr>
        <p:spPr>
          <a:xfrm>
            <a:off x="323528" y="2056778"/>
            <a:ext cx="3422155" cy="1200329"/>
          </a:xfrm>
          <a:prstGeom prst="rect">
            <a:avLst/>
          </a:prstGeom>
          <a:noFill/>
        </p:spPr>
        <p:txBody>
          <a:bodyPr wrap="none" rtlCol="0">
            <a:spAutoFit/>
          </a:bodyPr>
          <a:lstStyle/>
          <a:p>
            <a:r>
              <a:rPr lang="en-GB" b="1" dirty="0" smtClean="0"/>
              <a:t>Sample Container:</a:t>
            </a:r>
          </a:p>
          <a:p>
            <a:r>
              <a:rPr lang="en-GB" b="1" dirty="0" smtClean="0"/>
              <a:t>Faeces samples blue lid container </a:t>
            </a:r>
          </a:p>
          <a:p>
            <a:r>
              <a:rPr lang="en-GB" b="1" dirty="0" smtClean="0"/>
              <a:t>with scoop</a:t>
            </a:r>
          </a:p>
          <a:p>
            <a:endParaRPr lang="en-GB" b="1" dirty="0"/>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96860" y="3231394"/>
            <a:ext cx="1790660" cy="1342995"/>
          </a:xfrm>
          <a:prstGeom prst="rect">
            <a:avLst/>
          </a:prstGeom>
        </p:spPr>
      </p:pic>
      <p:sp>
        <p:nvSpPr>
          <p:cNvPr id="20" name="TextBox 19"/>
          <p:cNvSpPr txBox="1"/>
          <p:nvPr/>
        </p:nvSpPr>
        <p:spPr>
          <a:xfrm>
            <a:off x="86771" y="1840398"/>
            <a:ext cx="4109779" cy="307777"/>
          </a:xfrm>
          <a:prstGeom prst="rect">
            <a:avLst/>
          </a:prstGeom>
          <a:noFill/>
        </p:spPr>
        <p:txBody>
          <a:bodyPr wrap="none" rtlCol="0">
            <a:spAutoFit/>
          </a:bodyPr>
          <a:lstStyle/>
          <a:p>
            <a:r>
              <a:rPr lang="en-GB" sz="1400" dirty="0" smtClean="0"/>
              <a:t>Sampling Advice: </a:t>
            </a:r>
            <a:r>
              <a:rPr lang="en-GB" sz="1400" dirty="0" smtClean="0">
                <a:hlinkClick r:id="rId3"/>
              </a:rPr>
              <a:t>ROYAL MARSDEN FAECES SAMPLING</a:t>
            </a:r>
            <a:endParaRPr lang="en-GB" sz="1400" dirty="0"/>
          </a:p>
        </p:txBody>
      </p:sp>
      <p:sp>
        <p:nvSpPr>
          <p:cNvPr id="22" name="TextBox 21"/>
          <p:cNvSpPr txBox="1"/>
          <p:nvPr/>
        </p:nvSpPr>
        <p:spPr>
          <a:xfrm>
            <a:off x="353557" y="4826675"/>
            <a:ext cx="3403560" cy="1815882"/>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t>
            </a:r>
            <a:r>
              <a:rPr lang="en-GB" sz="1400" b="1" dirty="0" err="1" smtClean="0">
                <a:solidFill>
                  <a:srgbClr val="FF0000"/>
                </a:solidFill>
              </a:rPr>
              <a:t>as:Foreign</a:t>
            </a:r>
            <a:r>
              <a:rPr lang="en-GB" sz="1400" b="1" dirty="0" smtClean="0">
                <a:solidFill>
                  <a:srgbClr val="FF0000"/>
                </a:solidFill>
              </a:rPr>
              <a:t> travel with region specified</a:t>
            </a:r>
          </a:p>
          <a:p>
            <a:r>
              <a:rPr lang="en-GB" sz="1400" b="1" i="1" dirty="0" smtClean="0">
                <a:solidFill>
                  <a:srgbClr val="FF0000"/>
                </a:solidFill>
              </a:rPr>
              <a:t>Salmonella typhi, Vibrio </a:t>
            </a:r>
            <a:r>
              <a:rPr lang="en-GB" sz="1400" b="1" i="1" dirty="0" err="1" smtClean="0">
                <a:solidFill>
                  <a:srgbClr val="FF0000"/>
                </a:solidFill>
              </a:rPr>
              <a:t>cholerae</a:t>
            </a:r>
            <a:r>
              <a:rPr lang="en-GB" sz="1400" b="1" i="1" dirty="0" smtClean="0">
                <a:solidFill>
                  <a:srgbClr val="FF0000"/>
                </a:solidFill>
              </a:rPr>
              <a:t>, </a:t>
            </a:r>
          </a:p>
          <a:p>
            <a:r>
              <a:rPr lang="en-GB" sz="1400" b="1" i="0" dirty="0" smtClean="0">
                <a:solidFill>
                  <a:srgbClr val="FF0000"/>
                </a:solidFill>
              </a:rPr>
              <a:t>Tapeworms</a:t>
            </a:r>
            <a:r>
              <a:rPr lang="en-GB" sz="1400" b="1" i="1" dirty="0" smtClean="0">
                <a:solidFill>
                  <a:srgbClr val="FF0000"/>
                </a:solidFill>
              </a:rPr>
              <a:t>, E.coli 0157, </a:t>
            </a:r>
          </a:p>
          <a:p>
            <a:r>
              <a:rPr lang="en-GB" sz="1400" b="1" i="1" dirty="0" smtClean="0">
                <a:solidFill>
                  <a:srgbClr val="FF0000"/>
                </a:solidFill>
              </a:rPr>
              <a:t>Shigella </a:t>
            </a:r>
            <a:r>
              <a:rPr lang="en-GB" sz="1400" b="1" i="1" dirty="0" err="1" smtClean="0">
                <a:solidFill>
                  <a:srgbClr val="FF0000"/>
                </a:solidFill>
              </a:rPr>
              <a:t>dysenteriae</a:t>
            </a:r>
            <a:r>
              <a:rPr lang="en-GB" sz="1400" b="1" i="1" dirty="0" smtClean="0">
                <a:solidFill>
                  <a:srgbClr val="FF0000"/>
                </a:solidFill>
              </a:rPr>
              <a:t>, </a:t>
            </a:r>
            <a:endParaRPr lang="en-GB" sz="1400" b="1" dirty="0" smtClean="0">
              <a:solidFill>
                <a:srgbClr val="FF0000"/>
              </a:solidFill>
            </a:endParaRPr>
          </a:p>
        </p:txBody>
      </p:sp>
      <p:grpSp>
        <p:nvGrpSpPr>
          <p:cNvPr id="16" name="Group 15"/>
          <p:cNvGrpSpPr/>
          <p:nvPr/>
        </p:nvGrpSpPr>
        <p:grpSpPr>
          <a:xfrm>
            <a:off x="7351051" y="5325680"/>
            <a:ext cx="1714160" cy="1484103"/>
            <a:chOff x="7351051" y="5242267"/>
            <a:chExt cx="1714160" cy="1484103"/>
          </a:xfrm>
        </p:grpSpPr>
        <p:pic>
          <p:nvPicPr>
            <p:cNvPr id="17" name="Picture 16">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19" name="TextBox 18"/>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3392087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526495"/>
            <a:ext cx="4248472" cy="3693319"/>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lvl="0" indent="-285750">
              <a:buFont typeface="Arial" pitchFamily="34" charset="0"/>
              <a:buChar char="•"/>
            </a:pPr>
            <a:r>
              <a:rPr lang="en-GB" dirty="0"/>
              <a:t>Use aseptic technique. </a:t>
            </a:r>
            <a:endParaRPr lang="en-GB" dirty="0" smtClean="0"/>
          </a:p>
          <a:p>
            <a:pPr marL="285750" lvl="0" indent="-285750">
              <a:buFont typeface="Arial" pitchFamily="34" charset="0"/>
              <a:buChar char="•"/>
            </a:pPr>
            <a:r>
              <a:rPr lang="en-GB" dirty="0" smtClean="0"/>
              <a:t>Collect </a:t>
            </a:r>
            <a:r>
              <a:rPr lang="en-GB" dirty="0"/>
              <a:t>specimens in appropriate leak proof containers and transport in sealed plastic bags. </a:t>
            </a:r>
            <a:endParaRPr lang="en-GB" dirty="0" smtClean="0"/>
          </a:p>
          <a:p>
            <a:pPr marL="285750" lvl="0" indent="-285750">
              <a:buFont typeface="Arial" pitchFamily="34" charset="0"/>
              <a:buChar char="•"/>
            </a:pPr>
            <a:r>
              <a:rPr lang="en-GB" dirty="0" smtClean="0"/>
              <a:t>Collect </a:t>
            </a:r>
            <a:r>
              <a:rPr lang="en-GB" dirty="0"/>
              <a:t>swabs into appropriate transport medium and transport in sealed plastic bags</a:t>
            </a:r>
            <a:r>
              <a:rPr lang="en-GB" dirty="0" smtClean="0"/>
              <a:t>.</a:t>
            </a:r>
          </a:p>
          <a:p>
            <a:pPr marL="285750" lvl="0" indent="-285750">
              <a:buFont typeface="Arial" pitchFamily="34" charset="0"/>
              <a:buChar char="•"/>
            </a:pPr>
            <a:r>
              <a:rPr lang="en-GB" dirty="0" smtClean="0"/>
              <a:t> </a:t>
            </a:r>
            <a:r>
              <a:rPr lang="en-GB" dirty="0"/>
              <a:t>If transport is not immediate samples can be stored at 2-8C for 1 week.</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3357936228"/>
              </p:ext>
            </p:extLst>
          </p:nvPr>
        </p:nvGraphicFramePr>
        <p:xfrm>
          <a:off x="635997" y="332657"/>
          <a:ext cx="7900732" cy="100584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635042">
                <a:tc>
                  <a:txBody>
                    <a:bodyPr/>
                    <a:lstStyle/>
                    <a:p>
                      <a:r>
                        <a:rPr lang="en-GB" sz="1800" kern="1200" dirty="0" smtClean="0">
                          <a:solidFill>
                            <a:schemeClr val="dk1"/>
                          </a:solidFill>
                          <a:effectLst/>
                          <a:latin typeface="+mn-lt"/>
                          <a:ea typeface="+mn-ea"/>
                          <a:cs typeface="+mn-cs"/>
                        </a:rPr>
                        <a:t>FAECES</a:t>
                      </a:r>
                    </a:p>
                    <a:p>
                      <a:pPr marL="285750" indent="-285750">
                        <a:buFont typeface="Arial" pitchFamily="34" charset="0"/>
                        <a:buChar char="•"/>
                      </a:pPr>
                      <a:r>
                        <a:rPr lang="en-GB" sz="1800" kern="1200" dirty="0" err="1" smtClean="0">
                          <a:solidFill>
                            <a:schemeClr val="dk1"/>
                          </a:solidFill>
                          <a:effectLst/>
                          <a:latin typeface="+mn-lt"/>
                          <a:ea typeface="+mn-ea"/>
                          <a:cs typeface="+mn-cs"/>
                        </a:rPr>
                        <a:t>Rota</a:t>
                      </a:r>
                      <a:r>
                        <a:rPr lang="en-GB" sz="1800" kern="1200" dirty="0" smtClean="0">
                          <a:solidFill>
                            <a:schemeClr val="dk1"/>
                          </a:solidFill>
                          <a:effectLst/>
                          <a:latin typeface="+mn-lt"/>
                          <a:ea typeface="+mn-ea"/>
                          <a:cs typeface="+mn-cs"/>
                        </a:rPr>
                        <a:t>/Adenovirus</a:t>
                      </a:r>
                    </a:p>
                  </a:txBody>
                  <a:tcPr/>
                </a:tc>
                <a:tc>
                  <a:txBody>
                    <a:bodyPr/>
                    <a:lstStyle/>
                    <a:p>
                      <a:pPr marL="285750" lvl="0" indent="-285750">
                        <a:buFont typeface="Arial" pitchFamily="34" charset="0"/>
                        <a:buChar char="•"/>
                      </a:pPr>
                      <a:r>
                        <a:rPr lang="en-GB" sz="1800" kern="1200" dirty="0" smtClean="0">
                          <a:solidFill>
                            <a:schemeClr val="dk1"/>
                          </a:solidFill>
                          <a:effectLst/>
                          <a:latin typeface="+mn-lt"/>
                          <a:ea typeface="+mn-ea"/>
                          <a:cs typeface="+mn-cs"/>
                        </a:rPr>
                        <a:t>2-3 working days (90% KPI)</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N/A</a:t>
            </a:r>
            <a:endParaRPr lang="en-GB" sz="1200" b="1" dirty="0" smtClean="0"/>
          </a:p>
        </p:txBody>
      </p:sp>
      <p:sp>
        <p:nvSpPr>
          <p:cNvPr id="18" name="TextBox 17"/>
          <p:cNvSpPr txBox="1"/>
          <p:nvPr/>
        </p:nvSpPr>
        <p:spPr>
          <a:xfrm>
            <a:off x="282954" y="1847956"/>
            <a:ext cx="3422155" cy="923330"/>
          </a:xfrm>
          <a:prstGeom prst="rect">
            <a:avLst/>
          </a:prstGeom>
          <a:noFill/>
        </p:spPr>
        <p:txBody>
          <a:bodyPr wrap="none" rtlCol="0">
            <a:spAutoFit/>
          </a:bodyPr>
          <a:lstStyle/>
          <a:p>
            <a:r>
              <a:rPr lang="en-GB" b="1" dirty="0" smtClean="0"/>
              <a:t>Sample Container:</a:t>
            </a:r>
          </a:p>
          <a:p>
            <a:r>
              <a:rPr lang="en-GB" b="1" dirty="0" smtClean="0"/>
              <a:t>Faeces samples blue lid container </a:t>
            </a:r>
          </a:p>
          <a:p>
            <a:r>
              <a:rPr lang="en-GB" b="1" dirty="0" smtClean="0"/>
              <a:t>with scoop</a:t>
            </a:r>
          </a:p>
        </p:txBody>
      </p:sp>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96860" y="3174232"/>
            <a:ext cx="1790660" cy="1342995"/>
          </a:xfrm>
          <a:prstGeom prst="rect">
            <a:avLst/>
          </a:prstGeom>
        </p:spPr>
      </p:pic>
      <p:sp>
        <p:nvSpPr>
          <p:cNvPr id="21" name="TextBox 20"/>
          <p:cNvSpPr txBox="1"/>
          <p:nvPr/>
        </p:nvSpPr>
        <p:spPr>
          <a:xfrm>
            <a:off x="353557" y="4759744"/>
            <a:ext cx="3403560" cy="1815882"/>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t>
            </a:r>
            <a:r>
              <a:rPr lang="en-GB" sz="1400" b="1" dirty="0" err="1" smtClean="0">
                <a:solidFill>
                  <a:srgbClr val="FF0000"/>
                </a:solidFill>
              </a:rPr>
              <a:t>as:Foreign</a:t>
            </a:r>
            <a:r>
              <a:rPr lang="en-GB" sz="1400" b="1" dirty="0" smtClean="0">
                <a:solidFill>
                  <a:srgbClr val="FF0000"/>
                </a:solidFill>
              </a:rPr>
              <a:t> travel with region specified</a:t>
            </a:r>
          </a:p>
          <a:p>
            <a:r>
              <a:rPr lang="en-GB" sz="1400" b="1" i="1" dirty="0" smtClean="0">
                <a:solidFill>
                  <a:srgbClr val="FF0000"/>
                </a:solidFill>
              </a:rPr>
              <a:t>Salmonella typhi, Vibrio </a:t>
            </a:r>
            <a:r>
              <a:rPr lang="en-GB" sz="1400" b="1" i="1" dirty="0" err="1" smtClean="0">
                <a:solidFill>
                  <a:srgbClr val="FF0000"/>
                </a:solidFill>
              </a:rPr>
              <a:t>cholerae</a:t>
            </a:r>
            <a:r>
              <a:rPr lang="en-GB" sz="1400" b="1" i="1" dirty="0" smtClean="0">
                <a:solidFill>
                  <a:srgbClr val="FF0000"/>
                </a:solidFill>
              </a:rPr>
              <a:t>, </a:t>
            </a:r>
          </a:p>
          <a:p>
            <a:r>
              <a:rPr lang="en-GB" sz="1400" b="1" i="0" dirty="0" smtClean="0">
                <a:solidFill>
                  <a:srgbClr val="FF0000"/>
                </a:solidFill>
              </a:rPr>
              <a:t>Tapeworms</a:t>
            </a:r>
            <a:r>
              <a:rPr lang="en-GB" sz="1400" b="1" i="1" dirty="0" smtClean="0">
                <a:solidFill>
                  <a:srgbClr val="FF0000"/>
                </a:solidFill>
              </a:rPr>
              <a:t>, E.coli 0157, </a:t>
            </a:r>
          </a:p>
          <a:p>
            <a:r>
              <a:rPr lang="en-GB" sz="1400" b="1" i="1" dirty="0" smtClean="0">
                <a:solidFill>
                  <a:srgbClr val="FF0000"/>
                </a:solidFill>
              </a:rPr>
              <a:t>Shigella </a:t>
            </a:r>
            <a:r>
              <a:rPr lang="en-GB" sz="1400" b="1" i="1" dirty="0" err="1" smtClean="0">
                <a:solidFill>
                  <a:srgbClr val="FF0000"/>
                </a:solidFill>
              </a:rPr>
              <a:t>dysenteriae</a:t>
            </a:r>
            <a:r>
              <a:rPr lang="en-GB" sz="1400" b="1" i="1" dirty="0" smtClean="0">
                <a:solidFill>
                  <a:srgbClr val="FF0000"/>
                </a:solidFill>
              </a:rPr>
              <a:t>, </a:t>
            </a:r>
            <a:endParaRPr lang="en-GB" sz="1400" b="1" dirty="0" smtClean="0">
              <a:solidFill>
                <a:srgbClr val="FF0000"/>
              </a:solidFill>
            </a:endParaRPr>
          </a:p>
        </p:txBody>
      </p:sp>
      <p:sp>
        <p:nvSpPr>
          <p:cNvPr id="14" name="TextBox 13"/>
          <p:cNvSpPr txBox="1"/>
          <p:nvPr/>
        </p:nvSpPr>
        <p:spPr>
          <a:xfrm>
            <a:off x="86771" y="1526495"/>
            <a:ext cx="4109779" cy="307777"/>
          </a:xfrm>
          <a:prstGeom prst="rect">
            <a:avLst/>
          </a:prstGeom>
          <a:noFill/>
        </p:spPr>
        <p:txBody>
          <a:bodyPr wrap="none" rtlCol="0">
            <a:spAutoFit/>
          </a:bodyPr>
          <a:lstStyle/>
          <a:p>
            <a:r>
              <a:rPr lang="en-GB" sz="1400" dirty="0" smtClean="0"/>
              <a:t>Sampling Advice: </a:t>
            </a:r>
            <a:r>
              <a:rPr lang="en-GB" sz="1400" dirty="0" smtClean="0">
                <a:hlinkClick r:id="rId3"/>
              </a:rPr>
              <a:t>ROYAL MARSDEN FAECES SAMPLING</a:t>
            </a:r>
            <a:endParaRPr lang="en-GB" sz="1400" dirty="0"/>
          </a:p>
        </p:txBody>
      </p:sp>
      <p:grpSp>
        <p:nvGrpSpPr>
          <p:cNvPr id="16" name="Group 15"/>
          <p:cNvGrpSpPr/>
          <p:nvPr/>
        </p:nvGrpSpPr>
        <p:grpSpPr>
          <a:xfrm>
            <a:off x="7351051" y="5325680"/>
            <a:ext cx="1714160" cy="1484103"/>
            <a:chOff x="7351051" y="5242267"/>
            <a:chExt cx="1714160" cy="1484103"/>
          </a:xfrm>
        </p:grpSpPr>
        <p:pic>
          <p:nvPicPr>
            <p:cNvPr id="17" name="Picture 16">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0" name="TextBox 19"/>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3539316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524677"/>
            <a:ext cx="3873112" cy="923330"/>
          </a:xfrm>
          <a:prstGeom prst="rect">
            <a:avLst/>
          </a:prstGeom>
          <a:noFill/>
        </p:spPr>
        <p:txBody>
          <a:bodyPr wrap="none" rtlCol="0">
            <a:spAutoFit/>
          </a:bodyPr>
          <a:lstStyle/>
          <a:p>
            <a:r>
              <a:rPr lang="en-GB" b="1" dirty="0" smtClean="0"/>
              <a:t>Sample Container:</a:t>
            </a:r>
          </a:p>
          <a:p>
            <a:r>
              <a:rPr lang="en-GB" b="1" dirty="0" smtClean="0"/>
              <a:t>YELLOW LID 60ML STERILE CONTAINER</a:t>
            </a:r>
          </a:p>
          <a:p>
            <a:endParaRPr lang="en-GB" b="1"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502727" y="3105785"/>
            <a:ext cx="1509927" cy="1580294"/>
          </a:xfrm>
          <a:prstGeom prst="rect">
            <a:avLst/>
          </a:prstGeom>
        </p:spPr>
      </p:pic>
      <p:sp>
        <p:nvSpPr>
          <p:cNvPr id="11" name="Rectangle 10"/>
          <p:cNvSpPr/>
          <p:nvPr/>
        </p:nvSpPr>
        <p:spPr>
          <a:xfrm>
            <a:off x="4572000" y="2520308"/>
            <a:ext cx="4248472" cy="2585323"/>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indent="-285750">
              <a:buFont typeface="Arial" pitchFamily="34" charset="0"/>
              <a:buChar char="•"/>
            </a:pPr>
            <a:r>
              <a:rPr lang="en-GB" dirty="0"/>
              <a:t>Fresh </a:t>
            </a:r>
            <a:r>
              <a:rPr lang="en-GB" dirty="0" smtClean="0"/>
              <a:t>Sample</a:t>
            </a:r>
          </a:p>
          <a:p>
            <a:pPr marL="285750" indent="-285750">
              <a:buFont typeface="Arial" pitchFamily="34" charset="0"/>
              <a:buChar char="•"/>
            </a:pPr>
            <a:r>
              <a:rPr lang="en-GB" dirty="0" smtClean="0"/>
              <a:t>Samples </a:t>
            </a:r>
            <a:r>
              <a:rPr lang="en-GB" dirty="0"/>
              <a:t>may be cultured up to 48hrs after collection although interpretation of results should be done with </a:t>
            </a:r>
            <a:r>
              <a:rPr lang="en-GB" dirty="0" smtClean="0"/>
              <a:t>care.</a:t>
            </a:r>
          </a:p>
          <a:p>
            <a:pPr marL="285750" indent="-285750">
              <a:buFont typeface="Arial" pitchFamily="34" charset="0"/>
              <a:buChar char="•"/>
            </a:pPr>
            <a:r>
              <a:rPr lang="en-GB" dirty="0" smtClean="0"/>
              <a:t>Leak </a:t>
            </a:r>
            <a:r>
              <a:rPr lang="en-GB" dirty="0"/>
              <a:t>Proof Container in sealable bag</a:t>
            </a:r>
            <a:r>
              <a:rPr lang="en-GB" dirty="0" smtClean="0"/>
              <a:t>.</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809789392"/>
              </p:ext>
            </p:extLst>
          </p:nvPr>
        </p:nvGraphicFramePr>
        <p:xfrm>
          <a:off x="635997" y="332657"/>
          <a:ext cx="7900732" cy="1009135"/>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190240">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73855">
                <a:tc>
                  <a:txBody>
                    <a:bodyPr/>
                    <a:lstStyle/>
                    <a:p>
                      <a:r>
                        <a:rPr lang="en-GB" sz="1600" dirty="0" smtClean="0"/>
                        <a:t>Routine Sputum Culture</a:t>
                      </a:r>
                    </a:p>
                  </a:txBody>
                  <a:tcPr/>
                </a:tc>
                <a:tc>
                  <a:txBody>
                    <a:bodyPr/>
                    <a:lstStyle/>
                    <a:p>
                      <a:pPr marL="285750" indent="-285750">
                        <a:buFont typeface="Arial" pitchFamily="34" charset="0"/>
                        <a:buChar char="•"/>
                      </a:pPr>
                      <a:r>
                        <a:rPr lang="en-GB" sz="1800" kern="1200" dirty="0" smtClean="0">
                          <a:solidFill>
                            <a:schemeClr val="dk1"/>
                          </a:solidFill>
                          <a:effectLst/>
                          <a:latin typeface="+mn-lt"/>
                          <a:ea typeface="+mn-ea"/>
                          <a:cs typeface="+mn-cs"/>
                        </a:rPr>
                        <a:t>2-3 working days (90%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20" name="TextBox 19"/>
          <p:cNvSpPr txBox="1"/>
          <p:nvPr/>
        </p:nvSpPr>
        <p:spPr>
          <a:xfrm>
            <a:off x="323528" y="1720570"/>
            <a:ext cx="5385000" cy="369332"/>
          </a:xfrm>
          <a:prstGeom prst="rect">
            <a:avLst/>
          </a:prstGeom>
          <a:noFill/>
        </p:spPr>
        <p:txBody>
          <a:bodyPr wrap="none" rtlCol="0">
            <a:spAutoFit/>
          </a:bodyPr>
          <a:lstStyle/>
          <a:p>
            <a:r>
              <a:rPr lang="en-GB" dirty="0" smtClean="0"/>
              <a:t>Sampling Advice: </a:t>
            </a:r>
            <a:r>
              <a:rPr lang="en-GB" dirty="0" smtClean="0">
                <a:hlinkClick r:id="rId3"/>
              </a:rPr>
              <a:t>ROYAL MARSDEN SPUTUM SAMPLING</a:t>
            </a:r>
            <a:endParaRPr lang="en-GB" dirty="0"/>
          </a:p>
        </p:txBody>
      </p:sp>
      <p:sp>
        <p:nvSpPr>
          <p:cNvPr id="14" name="TextBox 13"/>
          <p:cNvSpPr txBox="1"/>
          <p:nvPr/>
        </p:nvSpPr>
        <p:spPr>
          <a:xfrm>
            <a:off x="298751" y="4697219"/>
            <a:ext cx="3914277" cy="2031325"/>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TB Contact, Previous TB, ?SARS, ?MERS</a:t>
            </a:r>
          </a:p>
          <a:p>
            <a:r>
              <a:rPr lang="en-GB" b="1" dirty="0" smtClean="0">
                <a:solidFill>
                  <a:srgbClr val="FF0000"/>
                </a:solidFill>
              </a:rPr>
              <a:t>TRAVEL HISTORY, ?LEGIONELLA</a:t>
            </a:r>
          </a:p>
        </p:txBody>
      </p:sp>
      <p:grpSp>
        <p:nvGrpSpPr>
          <p:cNvPr id="22" name="Group 21"/>
          <p:cNvGrpSpPr/>
          <p:nvPr/>
        </p:nvGrpSpPr>
        <p:grpSpPr>
          <a:xfrm>
            <a:off x="7351051" y="5325680"/>
            <a:ext cx="1714160" cy="1484103"/>
            <a:chOff x="7351051" y="5242267"/>
            <a:chExt cx="1714160" cy="1484103"/>
          </a:xfrm>
        </p:grpSpPr>
        <p:pic>
          <p:nvPicPr>
            <p:cNvPr id="23" name="Picture 22">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4" name="TextBox 23"/>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264008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834272"/>
            <a:ext cx="4248472" cy="3293209"/>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Use aseptic technique. </a:t>
            </a:r>
            <a:endParaRPr lang="en-GB" sz="1600" dirty="0" smtClean="0"/>
          </a:p>
          <a:p>
            <a:pPr marL="285750" lvl="0" indent="-285750">
              <a:buFont typeface="Arial" pitchFamily="34" charset="0"/>
              <a:buChar char="•"/>
            </a:pPr>
            <a:r>
              <a:rPr lang="en-GB" sz="1600" dirty="0" smtClean="0"/>
              <a:t>Ideally</a:t>
            </a:r>
            <a:r>
              <a:rPr lang="en-GB" sz="1600" dirty="0"/>
              <a:t>, a minimum volume of 1mL. </a:t>
            </a:r>
            <a:endParaRPr lang="en-GB" sz="1600" dirty="0" smtClean="0"/>
          </a:p>
          <a:p>
            <a:pPr marL="285750" lvl="0" indent="-285750">
              <a:buFont typeface="Arial" pitchFamily="34" charset="0"/>
              <a:buChar char="•"/>
            </a:pPr>
            <a:r>
              <a:rPr lang="en-GB" sz="1600" dirty="0" smtClean="0"/>
              <a:t>Leak </a:t>
            </a:r>
            <a:r>
              <a:rPr lang="en-GB" sz="1600" dirty="0"/>
              <a:t>Proof Container in sealable bag. </a:t>
            </a:r>
            <a:endParaRPr lang="en-GB" sz="1600" dirty="0" smtClean="0"/>
          </a:p>
          <a:p>
            <a:pPr marL="285750" lvl="0" indent="-285750">
              <a:buFont typeface="Arial" pitchFamily="34" charset="0"/>
              <a:buChar char="•"/>
            </a:pPr>
            <a:r>
              <a:rPr lang="en-GB" sz="1600" dirty="0" smtClean="0"/>
              <a:t>Specimens </a:t>
            </a:r>
            <a:r>
              <a:rPr lang="en-GB" sz="1600" dirty="0"/>
              <a:t>should be transported and processed as soon as possible. </a:t>
            </a:r>
            <a:endParaRPr lang="en-GB" sz="1600" dirty="0" smtClean="0"/>
          </a:p>
          <a:p>
            <a:pPr marL="285750" lvl="0" indent="-285750">
              <a:buFont typeface="Arial" pitchFamily="34" charset="0"/>
              <a:buChar char="•"/>
            </a:pPr>
            <a:r>
              <a:rPr lang="en-GB" sz="1600" dirty="0" smtClean="0"/>
              <a:t>If </a:t>
            </a:r>
            <a:r>
              <a:rPr lang="en-GB" sz="1600" dirty="0"/>
              <a:t>processing is delayed, refrigeration is preferable to storage at ambient </a:t>
            </a:r>
            <a:r>
              <a:rPr lang="en-GB" sz="1600" dirty="0" smtClean="0"/>
              <a:t>temperature.</a:t>
            </a:r>
            <a:endParaRPr lang="en-GB" sz="1600" dirty="0"/>
          </a:p>
          <a:p>
            <a:pPr marL="285750" lvl="0" indent="-285750">
              <a:buFont typeface="Arial" pitchFamily="34" charset="0"/>
              <a:buChar char="•"/>
            </a:pPr>
            <a:r>
              <a:rPr lang="en-GB" sz="1600" dirty="0" smtClean="0"/>
              <a:t>For </a:t>
            </a:r>
            <a:r>
              <a:rPr lang="en-GB" sz="1600" dirty="0"/>
              <a:t>CSF please state if further examinations are required such as Viral PCR.</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366982434"/>
              </p:ext>
            </p:extLst>
          </p:nvPr>
        </p:nvGraphicFramePr>
        <p:xfrm>
          <a:off x="635997" y="332657"/>
          <a:ext cx="7900732" cy="140208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35042">
                <a:tc>
                  <a:txBody>
                    <a:bodyPr/>
                    <a:lstStyle/>
                    <a:p>
                      <a:r>
                        <a:rPr lang="en-GB" sz="1600" kern="1200" dirty="0" smtClean="0">
                          <a:solidFill>
                            <a:schemeClr val="dk1"/>
                          </a:solidFill>
                          <a:effectLst/>
                          <a:latin typeface="+mn-lt"/>
                          <a:ea typeface="+mn-ea"/>
                          <a:cs typeface="+mn-cs"/>
                        </a:rPr>
                        <a:t>Sterile Fluid Investigation</a:t>
                      </a:r>
                    </a:p>
                    <a:p>
                      <a:pPr marL="285750" lvl="0" indent="-285750">
                        <a:buFont typeface="Arial" pitchFamily="34" charset="0"/>
                        <a:buChar char="•"/>
                      </a:pPr>
                      <a:r>
                        <a:rPr lang="en-GB" sz="1600" kern="1200" dirty="0" smtClean="0">
                          <a:solidFill>
                            <a:schemeClr val="dk1"/>
                          </a:solidFill>
                          <a:effectLst/>
                          <a:latin typeface="+mn-lt"/>
                          <a:ea typeface="+mn-ea"/>
                          <a:cs typeface="+mn-cs"/>
                        </a:rPr>
                        <a:t>Microscopy</a:t>
                      </a:r>
                    </a:p>
                    <a:p>
                      <a:pPr marL="0" lvl="0" indent="0">
                        <a:buFont typeface="Arial" pitchFamily="34" charset="0"/>
                        <a:buNone/>
                      </a:pPr>
                      <a:endParaRPr lang="en-GB" sz="1600" dirty="0" smtClean="0">
                        <a:effectLst/>
                      </a:endParaRPr>
                    </a:p>
                    <a:p>
                      <a:pPr marL="285750" indent="-285750">
                        <a:buFont typeface="Arial" pitchFamily="34" charset="0"/>
                        <a:buChar char="•"/>
                      </a:pPr>
                      <a:r>
                        <a:rPr lang="en-GB" sz="1600" kern="1200" dirty="0" smtClean="0">
                          <a:solidFill>
                            <a:schemeClr val="dk1"/>
                          </a:solidFill>
                          <a:effectLst/>
                          <a:latin typeface="+mn-lt"/>
                          <a:ea typeface="+mn-ea"/>
                          <a:cs typeface="+mn-cs"/>
                        </a:rPr>
                        <a:t>Culture</a:t>
                      </a:r>
                    </a:p>
                  </a:txBody>
                  <a:tcPr/>
                </a:tc>
                <a:tc>
                  <a:txBody>
                    <a:bodyPr/>
                    <a:lstStyle/>
                    <a:p>
                      <a:pPr marL="285750" lvl="0" indent="-285750">
                        <a:buFont typeface="Arial" pitchFamily="34" charset="0"/>
                        <a:buChar char="•"/>
                      </a:pPr>
                      <a:endParaRPr lang="en-GB" sz="1600" kern="1200" dirty="0" smtClean="0">
                        <a:solidFill>
                          <a:schemeClr val="dk1"/>
                        </a:solidFill>
                        <a:effectLst/>
                        <a:latin typeface="+mn-lt"/>
                        <a:ea typeface="+mn-ea"/>
                        <a:cs typeface="+mn-cs"/>
                      </a:endParaRPr>
                    </a:p>
                    <a:p>
                      <a:pPr marL="285750" lvl="0" indent="-285750">
                        <a:buFont typeface="Arial" pitchFamily="34" charset="0"/>
                        <a:buChar char="•"/>
                      </a:pPr>
                      <a:r>
                        <a:rPr lang="en-GB" sz="1600" kern="1200" dirty="0" smtClean="0">
                          <a:solidFill>
                            <a:schemeClr val="dk1"/>
                          </a:solidFill>
                          <a:effectLst/>
                          <a:latin typeface="+mn-lt"/>
                          <a:ea typeface="+mn-ea"/>
                          <a:cs typeface="+mn-cs"/>
                        </a:rPr>
                        <a:t>Urgent requests same day; 1 working day for routine</a:t>
                      </a:r>
                      <a:endParaRPr lang="en-GB" sz="1600" dirty="0" smtClean="0">
                        <a:effectLst/>
                      </a:endParaRPr>
                    </a:p>
                    <a:p>
                      <a:pPr marL="285750" indent="-285750">
                        <a:buFont typeface="Arial" pitchFamily="34" charset="0"/>
                        <a:buChar char="•"/>
                      </a:pPr>
                      <a:r>
                        <a:rPr lang="en-GB" sz="1600" kern="1200" dirty="0" smtClean="0">
                          <a:solidFill>
                            <a:schemeClr val="dk1"/>
                          </a:solidFill>
                          <a:effectLst/>
                          <a:latin typeface="+mn-lt"/>
                          <a:ea typeface="+mn-ea"/>
                          <a:cs typeface="+mn-cs"/>
                        </a:rPr>
                        <a:t>2-3 working days (95%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N/A</a:t>
            </a:r>
            <a:endParaRPr lang="en-GB" sz="1200" b="1" dirty="0" smtClean="0"/>
          </a:p>
        </p:txBody>
      </p:sp>
      <p:sp>
        <p:nvSpPr>
          <p:cNvPr id="14" name="TextBox 13"/>
          <p:cNvSpPr txBox="1"/>
          <p:nvPr/>
        </p:nvSpPr>
        <p:spPr>
          <a:xfrm>
            <a:off x="86771" y="1729344"/>
            <a:ext cx="3650358" cy="523220"/>
          </a:xfrm>
          <a:prstGeom prst="rect">
            <a:avLst/>
          </a:prstGeom>
          <a:noFill/>
        </p:spPr>
        <p:txBody>
          <a:bodyPr wrap="none" rtlCol="0">
            <a:spAutoFit/>
          </a:bodyPr>
          <a:lstStyle/>
          <a:p>
            <a:r>
              <a:rPr lang="en-GB" sz="1400" dirty="0" smtClean="0"/>
              <a:t>Sampling Advice: </a:t>
            </a:r>
            <a:r>
              <a:rPr lang="en-GB" sz="1400" dirty="0" smtClean="0">
                <a:hlinkClick r:id="rId2"/>
              </a:rPr>
              <a:t>PHE STERILE FLUID SAMPLING</a:t>
            </a:r>
            <a:endParaRPr lang="en-GB" sz="1400" dirty="0" smtClean="0"/>
          </a:p>
          <a:p>
            <a:r>
              <a:rPr lang="en-GB" sz="1400" dirty="0" smtClean="0">
                <a:hlinkClick r:id="rId3"/>
              </a:rPr>
              <a:t>ROYAL MARSDEN CSF SAMPLING</a:t>
            </a:r>
            <a:endParaRPr lang="en-GB" sz="1400" dirty="0"/>
          </a:p>
        </p:txBody>
      </p:sp>
      <p:sp>
        <p:nvSpPr>
          <p:cNvPr id="15" name="TextBox 14"/>
          <p:cNvSpPr txBox="1"/>
          <p:nvPr/>
        </p:nvSpPr>
        <p:spPr>
          <a:xfrm>
            <a:off x="298751" y="4849064"/>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REFER TO </a:t>
            </a:r>
            <a:r>
              <a:rPr lang="en-GB" b="1" dirty="0" smtClean="0">
                <a:solidFill>
                  <a:srgbClr val="FF0000"/>
                </a:solidFill>
                <a:hlinkClick r:id="rId4" action="ppaction://hlinksldjump"/>
              </a:rPr>
              <a:t>CLINICAL INFORMATION</a:t>
            </a:r>
            <a:endParaRPr lang="en-GB" b="1" dirty="0" smtClean="0">
              <a:solidFill>
                <a:srgbClr val="FF0000"/>
              </a:solidFill>
            </a:endParaRPr>
          </a:p>
        </p:txBody>
      </p:sp>
      <p:sp>
        <p:nvSpPr>
          <p:cNvPr id="20" name="TextBox 19"/>
          <p:cNvSpPr txBox="1"/>
          <p:nvPr/>
        </p:nvSpPr>
        <p:spPr>
          <a:xfrm>
            <a:off x="320331" y="2132856"/>
            <a:ext cx="3873112" cy="923330"/>
          </a:xfrm>
          <a:prstGeom prst="rect">
            <a:avLst/>
          </a:prstGeom>
          <a:noFill/>
        </p:spPr>
        <p:txBody>
          <a:bodyPr wrap="none" rtlCol="0">
            <a:spAutoFit/>
          </a:bodyPr>
          <a:lstStyle/>
          <a:p>
            <a:r>
              <a:rPr lang="en-GB" b="1" dirty="0" smtClean="0"/>
              <a:t>Sample Container:</a:t>
            </a:r>
          </a:p>
          <a:p>
            <a:r>
              <a:rPr lang="en-GB" b="1" dirty="0" smtClean="0"/>
              <a:t>YELLOW LID 30ML STERILE CONTAINER</a:t>
            </a:r>
          </a:p>
          <a:p>
            <a:endParaRPr lang="en-GB" b="1"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96576" y="3036569"/>
            <a:ext cx="1997968" cy="1498476"/>
          </a:xfrm>
          <a:prstGeom prst="rect">
            <a:avLst/>
          </a:prstGeom>
        </p:spPr>
      </p:pic>
      <p:grpSp>
        <p:nvGrpSpPr>
          <p:cNvPr id="18" name="Group 17"/>
          <p:cNvGrpSpPr/>
          <p:nvPr/>
        </p:nvGrpSpPr>
        <p:grpSpPr>
          <a:xfrm>
            <a:off x="7351051" y="5325680"/>
            <a:ext cx="1714160" cy="1484103"/>
            <a:chOff x="7351051" y="5242267"/>
            <a:chExt cx="1714160" cy="1484103"/>
          </a:xfrm>
        </p:grpSpPr>
        <p:pic>
          <p:nvPicPr>
            <p:cNvPr id="19" name="Picture 18">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6"/>
                </a:rPr>
                <a:t>BOLTON </a:t>
              </a:r>
              <a:r>
                <a:rPr lang="en-GB" sz="1000" u="sng" dirty="0">
                  <a:hlinkClick r:id="rId6"/>
                </a:rPr>
                <a:t>MICROBIOLOGY UKAS SCHEDULE WEBSITE</a:t>
              </a:r>
              <a:r>
                <a:rPr lang="en-GB" sz="1000" dirty="0"/>
                <a:t> </a:t>
              </a:r>
            </a:p>
          </p:txBody>
        </p:sp>
      </p:grpSp>
    </p:spTree>
    <p:extLst>
      <p:ext uri="{BB962C8B-B14F-4D97-AF65-F5344CB8AC3E}">
        <p14:creationId xmlns:p14="http://schemas.microsoft.com/office/powerpoint/2010/main" val="93348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834272"/>
            <a:ext cx="4248472" cy="3539430"/>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Rapid transport, culture, or measures to preserve the sample aid reliable laboratory diagnosis. </a:t>
            </a:r>
            <a:endParaRPr lang="en-GB" sz="1600" dirty="0" smtClean="0"/>
          </a:p>
          <a:p>
            <a:pPr marL="285750" lvl="0" indent="-285750">
              <a:buFont typeface="Arial" pitchFamily="34" charset="0"/>
              <a:buChar char="•"/>
            </a:pPr>
            <a:r>
              <a:rPr lang="en-GB" sz="1600" dirty="0" smtClean="0"/>
              <a:t>Delays </a:t>
            </a:r>
            <a:r>
              <a:rPr lang="en-GB" sz="1600" dirty="0"/>
              <a:t>and storage at room temperature allow organisms to multiply, which generates results that do not reflect the true clinical situation. </a:t>
            </a:r>
            <a:endParaRPr lang="en-GB" sz="1600" dirty="0" smtClean="0"/>
          </a:p>
          <a:p>
            <a:pPr marL="285750" lvl="0" indent="-285750">
              <a:buFont typeface="Arial" pitchFamily="34" charset="0"/>
              <a:buChar char="•"/>
            </a:pPr>
            <a:r>
              <a:rPr lang="en-GB" sz="1600" dirty="0" smtClean="0"/>
              <a:t>Where </a:t>
            </a:r>
            <a:r>
              <a:rPr lang="en-GB" sz="1600" dirty="0"/>
              <a:t>delays in processing are unavoidable, refrigeration at 4°C is </a:t>
            </a:r>
            <a:r>
              <a:rPr lang="en-GB" sz="1600" dirty="0" smtClean="0"/>
              <a:t>recommended.</a:t>
            </a:r>
            <a:endParaRPr lang="en-GB" sz="1600" dirty="0"/>
          </a:p>
          <a:p>
            <a:pPr marL="285750" lvl="0" indent="-285750">
              <a:buFont typeface="Arial" pitchFamily="34" charset="0"/>
              <a:buChar char="•"/>
            </a:pPr>
            <a:r>
              <a:rPr lang="en-GB" sz="1600" dirty="0" smtClean="0"/>
              <a:t>For </a:t>
            </a:r>
            <a:r>
              <a:rPr lang="en-GB" sz="1600" dirty="0"/>
              <a:t>GP samples. Please follow the instructions on the bag provided.</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1891268093"/>
              </p:ext>
            </p:extLst>
          </p:nvPr>
        </p:nvGraphicFramePr>
        <p:xfrm>
          <a:off x="635997" y="332657"/>
          <a:ext cx="7900732" cy="124968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35042">
                <a:tc>
                  <a:txBody>
                    <a:bodyPr/>
                    <a:lstStyle/>
                    <a:p>
                      <a:r>
                        <a:rPr lang="en-GB" sz="1800" kern="1200" dirty="0" smtClean="0">
                          <a:solidFill>
                            <a:schemeClr val="dk1"/>
                          </a:solidFill>
                          <a:effectLst/>
                          <a:latin typeface="+mn-lt"/>
                          <a:ea typeface="+mn-ea"/>
                          <a:cs typeface="+mn-cs"/>
                        </a:rPr>
                        <a:t>Urine</a:t>
                      </a:r>
                    </a:p>
                    <a:p>
                      <a:pPr marL="285750" lvl="0" indent="-285750">
                        <a:buFont typeface="Arial" pitchFamily="34" charset="0"/>
                        <a:buChar char="•"/>
                      </a:pPr>
                      <a:r>
                        <a:rPr lang="en-GB" sz="1800" kern="1200" dirty="0" smtClean="0">
                          <a:solidFill>
                            <a:schemeClr val="dk1"/>
                          </a:solidFill>
                          <a:effectLst/>
                          <a:latin typeface="+mn-lt"/>
                          <a:ea typeface="+mn-ea"/>
                          <a:cs typeface="+mn-cs"/>
                        </a:rPr>
                        <a:t>Microscopy (not UKAS accredited)</a:t>
                      </a:r>
                      <a:endParaRPr lang="en-GB" sz="1600" dirty="0" smtClean="0">
                        <a:effectLst/>
                      </a:endParaRPr>
                    </a:p>
                    <a:p>
                      <a:pPr marL="285750" indent="-285750">
                        <a:buFont typeface="Arial" pitchFamily="34" charset="0"/>
                        <a:buChar char="•"/>
                      </a:pPr>
                      <a:r>
                        <a:rPr lang="en-GB" sz="1800" kern="1200" dirty="0" smtClean="0">
                          <a:solidFill>
                            <a:schemeClr val="dk1"/>
                          </a:solidFill>
                          <a:effectLst/>
                          <a:latin typeface="+mn-lt"/>
                          <a:ea typeface="+mn-ea"/>
                          <a:cs typeface="+mn-cs"/>
                        </a:rPr>
                        <a:t>Culture and Sensitivities</a:t>
                      </a:r>
                      <a:endParaRPr lang="en-GB" sz="1600" kern="1200" dirty="0" smtClean="0">
                        <a:solidFill>
                          <a:schemeClr val="dk1"/>
                        </a:solidFill>
                        <a:effectLst/>
                        <a:latin typeface="+mn-lt"/>
                        <a:ea typeface="+mn-ea"/>
                        <a:cs typeface="+mn-cs"/>
                      </a:endParaRPr>
                    </a:p>
                  </a:txBody>
                  <a:tcPr/>
                </a:tc>
                <a:tc>
                  <a:txBody>
                    <a:bodyPr/>
                    <a:lstStyle/>
                    <a:p>
                      <a:pPr marL="285750" lvl="0" indent="-285750">
                        <a:buFont typeface="Arial" pitchFamily="34" charset="0"/>
                        <a:buChar char="•"/>
                      </a:pPr>
                      <a:endParaRPr lang="en-GB" sz="1600" kern="1200" dirty="0" smtClean="0">
                        <a:solidFill>
                          <a:schemeClr val="dk1"/>
                        </a:solidFill>
                        <a:effectLst/>
                        <a:latin typeface="+mn-lt"/>
                        <a:ea typeface="+mn-ea"/>
                        <a:cs typeface="+mn-cs"/>
                      </a:endParaRPr>
                    </a:p>
                    <a:p>
                      <a:pPr marL="285750" lvl="0" indent="-285750">
                        <a:buFont typeface="Arial" pitchFamily="34" charset="0"/>
                        <a:buChar char="•"/>
                      </a:pPr>
                      <a:r>
                        <a:rPr lang="en-GB" sz="1800" kern="1200" dirty="0" smtClean="0">
                          <a:solidFill>
                            <a:schemeClr val="dk1"/>
                          </a:solidFill>
                          <a:effectLst/>
                          <a:latin typeface="+mn-lt"/>
                          <a:ea typeface="+mn-ea"/>
                          <a:cs typeface="+mn-cs"/>
                        </a:rPr>
                        <a:t>1 working days (95% KPI)</a:t>
                      </a:r>
                      <a:endParaRPr lang="en-GB" sz="1600" dirty="0" smtClean="0">
                        <a:effectLst/>
                      </a:endParaRPr>
                    </a:p>
                    <a:p>
                      <a:pPr marL="285750" indent="-285750">
                        <a:buFont typeface="Arial" pitchFamily="34" charset="0"/>
                        <a:buChar char="•"/>
                      </a:pPr>
                      <a:r>
                        <a:rPr lang="en-GB" sz="1800" kern="1200" dirty="0" smtClean="0">
                          <a:solidFill>
                            <a:schemeClr val="dk1"/>
                          </a:solidFill>
                          <a:effectLst/>
                          <a:latin typeface="+mn-lt"/>
                          <a:ea typeface="+mn-ea"/>
                          <a:cs typeface="+mn-cs"/>
                        </a:rPr>
                        <a:t>2 working days (90%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3 DAYS</a:t>
            </a:r>
            <a:endParaRPr lang="en-GB" sz="1200" b="1" dirty="0" smtClean="0"/>
          </a:p>
        </p:txBody>
      </p:sp>
      <p:sp>
        <p:nvSpPr>
          <p:cNvPr id="18" name="TextBox 17"/>
          <p:cNvSpPr txBox="1"/>
          <p:nvPr/>
        </p:nvSpPr>
        <p:spPr>
          <a:xfrm>
            <a:off x="282954" y="1840398"/>
            <a:ext cx="2721642" cy="923330"/>
          </a:xfrm>
          <a:prstGeom prst="rect">
            <a:avLst/>
          </a:prstGeom>
          <a:noFill/>
        </p:spPr>
        <p:txBody>
          <a:bodyPr wrap="none" rtlCol="0">
            <a:spAutoFit/>
          </a:bodyPr>
          <a:lstStyle/>
          <a:p>
            <a:r>
              <a:rPr lang="en-GB" b="1" dirty="0" smtClean="0"/>
              <a:t>Sample Container:</a:t>
            </a:r>
          </a:p>
          <a:p>
            <a:r>
              <a:rPr lang="en-GB" b="1" dirty="0" smtClean="0"/>
              <a:t>GREEN URINE  CONTAINER</a:t>
            </a:r>
          </a:p>
          <a:p>
            <a:endParaRPr lang="en-GB" b="1" dirty="0"/>
          </a:p>
        </p:txBody>
      </p:sp>
      <p:sp>
        <p:nvSpPr>
          <p:cNvPr id="19" name="TextBox 18"/>
          <p:cNvSpPr txBox="1"/>
          <p:nvPr/>
        </p:nvSpPr>
        <p:spPr>
          <a:xfrm>
            <a:off x="86771" y="1532621"/>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URINE SAMPLING</a:t>
            </a:r>
            <a:endParaRPr lang="en-GB" sz="1400" dirty="0"/>
          </a:p>
        </p:txBody>
      </p:sp>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5379" y="2658248"/>
            <a:ext cx="2275808" cy="2139974"/>
          </a:xfrm>
          <a:prstGeom prst="rect">
            <a:avLst/>
          </a:prstGeom>
        </p:spPr>
      </p:pic>
      <p:sp>
        <p:nvSpPr>
          <p:cNvPr id="23" name="TextBox 22"/>
          <p:cNvSpPr txBox="1"/>
          <p:nvPr/>
        </p:nvSpPr>
        <p:spPr>
          <a:xfrm>
            <a:off x="289672" y="5401798"/>
            <a:ext cx="3776547" cy="1200329"/>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p:txBody>
      </p:sp>
      <p:grpSp>
        <p:nvGrpSpPr>
          <p:cNvPr id="16" name="Group 15"/>
          <p:cNvGrpSpPr/>
          <p:nvPr/>
        </p:nvGrpSpPr>
        <p:grpSpPr>
          <a:xfrm>
            <a:off x="7351051" y="5325680"/>
            <a:ext cx="1714160" cy="1484103"/>
            <a:chOff x="7351051" y="5242267"/>
            <a:chExt cx="1714160" cy="1484103"/>
          </a:xfrm>
        </p:grpSpPr>
        <p:pic>
          <p:nvPicPr>
            <p:cNvPr id="17" name="Picture 16">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0" name="TextBox 19"/>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7544" y="2679595"/>
            <a:ext cx="996644" cy="21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6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834272"/>
            <a:ext cx="4248472" cy="2800767"/>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Urine samples must be tested as soon as possible after they are collected. </a:t>
            </a:r>
            <a:endParaRPr lang="en-GB" sz="1600" dirty="0" smtClean="0"/>
          </a:p>
          <a:p>
            <a:pPr marL="285750" lvl="0" indent="-285750">
              <a:buFont typeface="Arial" pitchFamily="34" charset="0"/>
              <a:buChar char="•"/>
            </a:pPr>
            <a:r>
              <a:rPr lang="en-GB" sz="1600" dirty="0" smtClean="0"/>
              <a:t>If </a:t>
            </a:r>
            <a:r>
              <a:rPr lang="en-GB" sz="1600" dirty="0"/>
              <a:t>necessary they can be refrigerated for 1 </a:t>
            </a:r>
            <a:r>
              <a:rPr lang="en-GB" sz="1600" dirty="0" smtClean="0"/>
              <a:t>week.</a:t>
            </a:r>
            <a:endParaRPr lang="en-GB" sz="1600" dirty="0"/>
          </a:p>
          <a:p>
            <a:pPr marL="285750" lvl="0" indent="-285750">
              <a:buFont typeface="Arial" pitchFamily="34" charset="0"/>
              <a:buChar char="•"/>
            </a:pPr>
            <a:r>
              <a:rPr lang="en-GB" sz="1600" dirty="0" smtClean="0"/>
              <a:t>Urine </a:t>
            </a:r>
            <a:r>
              <a:rPr lang="en-GB" sz="1600" dirty="0"/>
              <a:t>samples can be tested within 24hrs when stored at room temperature. </a:t>
            </a:r>
            <a:endParaRPr lang="en-GB" sz="1600" dirty="0" smtClean="0"/>
          </a:p>
          <a:p>
            <a:pPr marL="285750" lvl="0" indent="-285750">
              <a:buFont typeface="Arial" pitchFamily="34" charset="0"/>
              <a:buChar char="•"/>
            </a:pPr>
            <a:r>
              <a:rPr lang="en-GB" sz="1600" dirty="0" smtClean="0"/>
              <a:t>If </a:t>
            </a:r>
            <a:r>
              <a:rPr lang="en-GB" sz="1600" dirty="0"/>
              <a:t>necessary samples can be refrigerated for 2 weeks.</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1635283198"/>
              </p:ext>
            </p:extLst>
          </p:nvPr>
        </p:nvGraphicFramePr>
        <p:xfrm>
          <a:off x="635997" y="332657"/>
          <a:ext cx="7900732" cy="124968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35042">
                <a:tc>
                  <a:txBody>
                    <a:bodyPr/>
                    <a:lstStyle/>
                    <a:p>
                      <a:r>
                        <a:rPr lang="en-GB" sz="1800" kern="1200" dirty="0" smtClean="0">
                          <a:solidFill>
                            <a:schemeClr val="dk1"/>
                          </a:solidFill>
                          <a:effectLst/>
                          <a:latin typeface="+mn-lt"/>
                          <a:ea typeface="+mn-ea"/>
                          <a:cs typeface="+mn-cs"/>
                        </a:rPr>
                        <a:t>Urinary Antigen Testing</a:t>
                      </a:r>
                    </a:p>
                    <a:p>
                      <a:pPr marL="285750" lvl="0" indent="-285750">
                        <a:buFont typeface="Arial" pitchFamily="34" charset="0"/>
                        <a:buChar char="•"/>
                      </a:pPr>
                      <a:r>
                        <a:rPr lang="en-GB" sz="1800" kern="1200" dirty="0" smtClean="0">
                          <a:solidFill>
                            <a:schemeClr val="dk1"/>
                          </a:solidFill>
                          <a:effectLst/>
                          <a:latin typeface="+mn-lt"/>
                          <a:ea typeface="+mn-ea"/>
                          <a:cs typeface="+mn-cs"/>
                        </a:rPr>
                        <a:t>Legionella</a:t>
                      </a:r>
                      <a:endParaRPr lang="en-GB" dirty="0" smtClean="0">
                        <a:effectLst/>
                      </a:endParaRPr>
                    </a:p>
                    <a:p>
                      <a:pPr marL="285750" indent="-285750">
                        <a:buFont typeface="Arial" pitchFamily="34" charset="0"/>
                        <a:buChar char="•"/>
                      </a:pPr>
                      <a:r>
                        <a:rPr lang="en-GB" sz="1800" kern="1200" dirty="0" err="1" smtClean="0">
                          <a:solidFill>
                            <a:schemeClr val="dk1"/>
                          </a:solidFill>
                          <a:effectLst/>
                          <a:latin typeface="+mn-lt"/>
                          <a:ea typeface="+mn-ea"/>
                          <a:cs typeface="+mn-cs"/>
                        </a:rPr>
                        <a:t>S.pneumoniae</a:t>
                      </a:r>
                      <a:endParaRPr lang="en-GB" sz="1600" kern="1200" dirty="0" smtClean="0">
                        <a:solidFill>
                          <a:schemeClr val="dk1"/>
                        </a:solidFill>
                        <a:effectLst/>
                        <a:latin typeface="+mn-lt"/>
                        <a:ea typeface="+mn-ea"/>
                        <a:cs typeface="+mn-cs"/>
                      </a:endParaRPr>
                    </a:p>
                  </a:txBody>
                  <a:tcPr/>
                </a:tc>
                <a:tc>
                  <a:txBody>
                    <a:bodyPr/>
                    <a:lstStyle/>
                    <a:p>
                      <a:pPr marL="285750" lvl="0" indent="-285750">
                        <a:buFont typeface="Arial" pitchFamily="34" charset="0"/>
                        <a:buChar char="•"/>
                      </a:pPr>
                      <a:endParaRPr lang="en-GB" sz="1600" kern="1200" dirty="0" smtClean="0">
                        <a:solidFill>
                          <a:schemeClr val="dk1"/>
                        </a:solidFill>
                        <a:effectLst/>
                        <a:latin typeface="+mn-lt"/>
                        <a:ea typeface="+mn-ea"/>
                        <a:cs typeface="+mn-cs"/>
                      </a:endParaRPr>
                    </a:p>
                    <a:p>
                      <a:pPr marL="285750" lvl="0" indent="-285750">
                        <a:buFont typeface="Arial" pitchFamily="34" charset="0"/>
                        <a:buChar char="•"/>
                      </a:pPr>
                      <a:r>
                        <a:rPr lang="en-GB" sz="1800" kern="1200" dirty="0" smtClean="0">
                          <a:solidFill>
                            <a:schemeClr val="dk1"/>
                          </a:solidFill>
                          <a:effectLst/>
                          <a:latin typeface="+mn-lt"/>
                          <a:ea typeface="+mn-ea"/>
                          <a:cs typeface="+mn-cs"/>
                        </a:rPr>
                        <a:t>Urgent requests same day; 1 working day for routine (95%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7 DAYS</a:t>
            </a:r>
            <a:endParaRPr lang="en-GB" sz="1200" b="1" dirty="0" smtClean="0"/>
          </a:p>
        </p:txBody>
      </p:sp>
      <p:sp>
        <p:nvSpPr>
          <p:cNvPr id="18" name="TextBox 17"/>
          <p:cNvSpPr txBox="1"/>
          <p:nvPr/>
        </p:nvSpPr>
        <p:spPr>
          <a:xfrm>
            <a:off x="282954" y="1840398"/>
            <a:ext cx="2964851" cy="923330"/>
          </a:xfrm>
          <a:prstGeom prst="rect">
            <a:avLst/>
          </a:prstGeom>
          <a:noFill/>
        </p:spPr>
        <p:txBody>
          <a:bodyPr wrap="none" rtlCol="0">
            <a:spAutoFit/>
          </a:bodyPr>
          <a:lstStyle/>
          <a:p>
            <a:r>
              <a:rPr lang="en-GB" b="1" dirty="0" smtClean="0"/>
              <a:t>Sample Container:</a:t>
            </a:r>
          </a:p>
          <a:p>
            <a:r>
              <a:rPr lang="en-GB" b="1" dirty="0" smtClean="0"/>
              <a:t>YELLOW URINE Z CONTAINER</a:t>
            </a:r>
          </a:p>
          <a:p>
            <a:endParaRPr lang="en-GB" b="1" dirty="0"/>
          </a:p>
        </p:txBody>
      </p:sp>
      <p:sp>
        <p:nvSpPr>
          <p:cNvPr id="19" name="TextBox 18"/>
          <p:cNvSpPr txBox="1"/>
          <p:nvPr/>
        </p:nvSpPr>
        <p:spPr>
          <a:xfrm>
            <a:off x="86771" y="1532621"/>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URINE SAMPLING</a:t>
            </a:r>
            <a:endParaRPr lang="en-GB" sz="1400" dirty="0"/>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454" y="2658248"/>
            <a:ext cx="1225946" cy="2139974"/>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5379" y="2658248"/>
            <a:ext cx="2275808" cy="2139974"/>
          </a:xfrm>
          <a:prstGeom prst="rect">
            <a:avLst/>
          </a:prstGeom>
        </p:spPr>
      </p:pic>
      <p:sp>
        <p:nvSpPr>
          <p:cNvPr id="23" name="TextBox 22"/>
          <p:cNvSpPr txBox="1"/>
          <p:nvPr/>
        </p:nvSpPr>
        <p:spPr>
          <a:xfrm>
            <a:off x="289672" y="5401798"/>
            <a:ext cx="3776547" cy="1200329"/>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p:txBody>
      </p:sp>
      <p:grpSp>
        <p:nvGrpSpPr>
          <p:cNvPr id="14" name="Group 13"/>
          <p:cNvGrpSpPr/>
          <p:nvPr/>
        </p:nvGrpSpPr>
        <p:grpSpPr>
          <a:xfrm>
            <a:off x="7351051" y="5325680"/>
            <a:ext cx="1714160" cy="1484103"/>
            <a:chOff x="7351051" y="5242267"/>
            <a:chExt cx="1714160" cy="1484103"/>
          </a:xfrm>
        </p:grpSpPr>
        <p:pic>
          <p:nvPicPr>
            <p:cNvPr id="15" name="Picture 14">
              <a:hlinkClick r:id="rId5"/>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0" name="TextBox 19"/>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5"/>
                </a:rPr>
                <a:t>BOLTON </a:t>
              </a:r>
              <a:r>
                <a:rPr lang="en-GB" sz="1000" u="sng" dirty="0">
                  <a:hlinkClick r:id="rId5"/>
                </a:rPr>
                <a:t>MICROBIOLOGY UKAS SCHEDULE WEBSITE</a:t>
              </a:r>
              <a:r>
                <a:rPr lang="en-GB" sz="1000" dirty="0"/>
                <a:t> </a:t>
              </a:r>
            </a:p>
          </p:txBody>
        </p:sp>
      </p:grpSp>
    </p:spTree>
    <p:extLst>
      <p:ext uri="{BB962C8B-B14F-4D97-AF65-F5344CB8AC3E}">
        <p14:creationId xmlns:p14="http://schemas.microsoft.com/office/powerpoint/2010/main" val="84294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5838" y="1834272"/>
            <a:ext cx="4248472" cy="2862322"/>
          </a:xfrm>
          <a:prstGeom prst="rect">
            <a:avLst/>
          </a:prstGeom>
          <a:ln>
            <a:solidFill>
              <a:schemeClr val="tx1"/>
            </a:solidFill>
          </a:ln>
        </p:spPr>
        <p:txBody>
          <a:bodyPr wrap="square">
            <a:spAutoFit/>
          </a:bodyPr>
          <a:lstStyle/>
          <a:p>
            <a:pPr algn="ctr"/>
            <a:r>
              <a:rPr lang="en-GB" sz="1600" b="1" dirty="0" smtClean="0"/>
              <a:t>Specimen Requirements/ Potential </a:t>
            </a:r>
            <a:r>
              <a:rPr lang="en-GB" sz="1600" b="1" dirty="0" err="1" smtClean="0"/>
              <a:t>interferants</a:t>
            </a:r>
            <a:r>
              <a:rPr lang="en-GB" sz="1600" b="1" dirty="0" smtClean="0"/>
              <a:t> in the assay (drugs/ dietary compounds)</a:t>
            </a:r>
          </a:p>
          <a:p>
            <a:endParaRPr lang="en-GB" sz="1600" b="1" dirty="0"/>
          </a:p>
          <a:p>
            <a:pPr marL="285750" lvl="0" indent="-285750">
              <a:buFont typeface="Arial" pitchFamily="34" charset="0"/>
              <a:buChar char="•"/>
            </a:pPr>
            <a:r>
              <a:rPr lang="en-GB" sz="1600" dirty="0"/>
              <a:t>Red Top Viral Transport </a:t>
            </a:r>
            <a:r>
              <a:rPr lang="en-GB" sz="1600" dirty="0" smtClean="0"/>
              <a:t>Media</a:t>
            </a:r>
            <a:endParaRPr lang="en-GB" sz="1600" dirty="0"/>
          </a:p>
          <a:p>
            <a:pPr marL="285750" lvl="0" indent="-285750">
              <a:buFont typeface="Arial" pitchFamily="34" charset="0"/>
              <a:buChar char="•"/>
            </a:pPr>
            <a:r>
              <a:rPr lang="en-GB" sz="1600" dirty="0" smtClean="0"/>
              <a:t>Media </a:t>
            </a:r>
            <a:r>
              <a:rPr lang="en-GB" sz="1600" dirty="0"/>
              <a:t>can be obtained from Laboratory Medicine Reception during the </a:t>
            </a:r>
            <a:r>
              <a:rPr lang="en-GB" sz="1600" dirty="0" smtClean="0"/>
              <a:t>day.</a:t>
            </a:r>
            <a:endParaRPr lang="en-GB" sz="1600" dirty="0"/>
          </a:p>
          <a:p>
            <a:pPr marL="285750" lvl="0" indent="-285750">
              <a:buFont typeface="Arial" pitchFamily="34" charset="0"/>
              <a:buChar char="•"/>
            </a:pPr>
            <a:r>
              <a:rPr lang="en-GB" sz="1600" dirty="0" smtClean="0"/>
              <a:t>Out </a:t>
            </a:r>
            <a:r>
              <a:rPr lang="en-GB" sz="1600" dirty="0"/>
              <a:t>of Hours samples can be obtained from the room on the left as you enter the Laboratory Medicine reception </a:t>
            </a:r>
            <a:r>
              <a:rPr lang="en-GB" sz="1600" dirty="0" smtClean="0"/>
              <a:t>corridor</a:t>
            </a:r>
            <a:endParaRPr lang="en-GB" sz="1600" dirty="0"/>
          </a:p>
          <a:p>
            <a:pPr marL="285750" lvl="0" indent="-285750">
              <a:buFont typeface="Arial" pitchFamily="34" charset="0"/>
              <a:buChar char="•"/>
            </a:pPr>
            <a:r>
              <a:rPr lang="en-GB" sz="1600" dirty="0" smtClean="0"/>
              <a:t>Staff </a:t>
            </a:r>
            <a:r>
              <a:rPr lang="en-GB" sz="1600" dirty="0"/>
              <a:t>who can collect Blood for Transfusion are able to enter this room out of hours</a:t>
            </a:r>
            <a:endParaRPr lang="en-GB" sz="16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2577758867"/>
              </p:ext>
            </p:extLst>
          </p:nvPr>
        </p:nvGraphicFramePr>
        <p:xfrm>
          <a:off x="635997" y="332657"/>
          <a:ext cx="7900732" cy="115824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35042">
                <a:tc>
                  <a:txBody>
                    <a:bodyPr/>
                    <a:lstStyle/>
                    <a:p>
                      <a:r>
                        <a:rPr lang="en-GB" sz="1600" kern="1200" dirty="0" smtClean="0">
                          <a:solidFill>
                            <a:schemeClr val="dk1"/>
                          </a:solidFill>
                          <a:effectLst/>
                          <a:latin typeface="+mn-lt"/>
                          <a:ea typeface="+mn-ea"/>
                          <a:cs typeface="+mn-cs"/>
                        </a:rPr>
                        <a:t>VIRAL TRANSPORT MEDIA for Testing of Respiratory Viruses or other Viruses requiring Molecular Testing (See MMU </a:t>
                      </a:r>
                      <a:r>
                        <a:rPr lang="en-GB" sz="1600" kern="1200" dirty="0" err="1" smtClean="0">
                          <a:solidFill>
                            <a:schemeClr val="dk1"/>
                          </a:solidFill>
                          <a:effectLst/>
                          <a:latin typeface="+mn-lt"/>
                          <a:ea typeface="+mn-ea"/>
                          <a:cs typeface="+mn-cs"/>
                        </a:rPr>
                        <a:t>UserGuide</a:t>
                      </a:r>
                      <a:r>
                        <a:rPr lang="en-GB" sz="1600" kern="1200" dirty="0" smtClean="0">
                          <a:solidFill>
                            <a:schemeClr val="dk1"/>
                          </a:solidFill>
                          <a:effectLst/>
                          <a:latin typeface="+mn-lt"/>
                          <a:ea typeface="+mn-ea"/>
                          <a:cs typeface="+mn-cs"/>
                        </a:rPr>
                        <a:t>)</a:t>
                      </a:r>
                    </a:p>
                  </a:txBody>
                  <a:tcPr/>
                </a:tc>
                <a:tc>
                  <a:txBody>
                    <a:bodyPr/>
                    <a:lstStyle/>
                    <a:p>
                      <a:pPr marL="285750" lvl="0" indent="-285750">
                        <a:buFont typeface="Arial" pitchFamily="34" charset="0"/>
                        <a:buChar char="•"/>
                      </a:pPr>
                      <a:endParaRPr lang="en-GB" sz="1600" kern="1200" dirty="0" smtClean="0">
                        <a:solidFill>
                          <a:schemeClr val="dk1"/>
                        </a:solidFill>
                        <a:effectLst/>
                        <a:latin typeface="+mn-lt"/>
                        <a:ea typeface="+mn-ea"/>
                        <a:cs typeface="+mn-cs"/>
                      </a:endParaRPr>
                    </a:p>
                    <a:p>
                      <a:pPr marL="285750" lvl="0" indent="-285750">
                        <a:buFont typeface="Arial" pitchFamily="34" charset="0"/>
                        <a:buChar char="•"/>
                      </a:pPr>
                      <a:r>
                        <a:rPr lang="en-GB" sz="1600" kern="1200" dirty="0" smtClean="0">
                          <a:solidFill>
                            <a:schemeClr val="dk1"/>
                          </a:solidFill>
                          <a:effectLst/>
                          <a:latin typeface="+mn-lt"/>
                          <a:ea typeface="+mn-ea"/>
                          <a:cs typeface="+mn-cs"/>
                        </a:rPr>
                        <a:t>Refer to Referral Laboratory User Guides </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N/A</a:t>
            </a:r>
            <a:endParaRPr lang="en-GB" sz="1200" b="1" dirty="0" smtClean="0"/>
          </a:p>
        </p:txBody>
      </p:sp>
      <p:sp>
        <p:nvSpPr>
          <p:cNvPr id="18" name="TextBox 17"/>
          <p:cNvSpPr txBox="1"/>
          <p:nvPr/>
        </p:nvSpPr>
        <p:spPr>
          <a:xfrm>
            <a:off x="282954" y="1840398"/>
            <a:ext cx="2679901" cy="923330"/>
          </a:xfrm>
          <a:prstGeom prst="rect">
            <a:avLst/>
          </a:prstGeom>
          <a:noFill/>
        </p:spPr>
        <p:txBody>
          <a:bodyPr wrap="none" rtlCol="0">
            <a:spAutoFit/>
          </a:bodyPr>
          <a:lstStyle/>
          <a:p>
            <a:r>
              <a:rPr lang="en-GB" b="1" dirty="0" smtClean="0"/>
              <a:t>Sample Container:</a:t>
            </a:r>
          </a:p>
          <a:p>
            <a:r>
              <a:rPr lang="en-GB" b="1" dirty="0" smtClean="0"/>
              <a:t>VIRAL TRANSPORT MEDIA</a:t>
            </a:r>
          </a:p>
          <a:p>
            <a:endParaRPr lang="en-GB" b="1" dirty="0"/>
          </a:p>
        </p:txBody>
      </p:sp>
      <p:sp>
        <p:nvSpPr>
          <p:cNvPr id="19" name="TextBox 18"/>
          <p:cNvSpPr txBox="1"/>
          <p:nvPr/>
        </p:nvSpPr>
        <p:spPr>
          <a:xfrm>
            <a:off x="86771" y="1532621"/>
            <a:ext cx="4109779" cy="307777"/>
          </a:xfrm>
          <a:prstGeom prst="rect">
            <a:avLst/>
          </a:prstGeom>
          <a:noFill/>
        </p:spPr>
        <p:txBody>
          <a:bodyPr wrap="none" rtlCol="0">
            <a:spAutoFit/>
          </a:bodyPr>
          <a:lstStyle/>
          <a:p>
            <a:r>
              <a:rPr lang="en-GB" sz="1400" dirty="0" smtClean="0"/>
              <a:t>Sampling Advice: </a:t>
            </a:r>
            <a:r>
              <a:rPr lang="en-GB" sz="1400" dirty="0" smtClean="0">
                <a:hlinkClick r:id="rId2"/>
              </a:rPr>
              <a:t>ROYAL MARSDEN NOSE SAMPLING</a:t>
            </a:r>
            <a:endParaRPr lang="en-GB" sz="1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267661" y="2783404"/>
            <a:ext cx="1747996" cy="1310997"/>
          </a:xfrm>
          <a:prstGeom prst="rect">
            <a:avLst/>
          </a:prstGeom>
        </p:spPr>
      </p:pic>
      <p:sp>
        <p:nvSpPr>
          <p:cNvPr id="14" name="TextBox 13"/>
          <p:cNvSpPr txBox="1"/>
          <p:nvPr/>
        </p:nvSpPr>
        <p:spPr>
          <a:xfrm>
            <a:off x="298751" y="4560526"/>
            <a:ext cx="3914277" cy="2031325"/>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TB Contact, Previous TB, ?SARS, ?MERS</a:t>
            </a:r>
          </a:p>
          <a:p>
            <a:r>
              <a:rPr lang="en-GB" b="1" dirty="0" smtClean="0">
                <a:solidFill>
                  <a:srgbClr val="FF0000"/>
                </a:solidFill>
              </a:rPr>
              <a:t>TRAVEL HISTORY, ?LEGIONELLA</a:t>
            </a:r>
          </a:p>
        </p:txBody>
      </p:sp>
    </p:spTree>
    <p:extLst>
      <p:ext uri="{BB962C8B-B14F-4D97-AF65-F5344CB8AC3E}">
        <p14:creationId xmlns:p14="http://schemas.microsoft.com/office/powerpoint/2010/main" val="145499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22347" y="2132856"/>
            <a:ext cx="4248472" cy="2893100"/>
          </a:xfrm>
          <a:prstGeom prst="rect">
            <a:avLst/>
          </a:prstGeom>
          <a:ln>
            <a:solidFill>
              <a:schemeClr val="tx1"/>
            </a:solidFill>
          </a:ln>
        </p:spPr>
        <p:txBody>
          <a:bodyPr wrap="square">
            <a:spAutoFit/>
          </a:bodyPr>
          <a:lstStyle/>
          <a:p>
            <a:pPr algn="ctr"/>
            <a:r>
              <a:rPr lang="en-GB" sz="1400" b="1" dirty="0" smtClean="0"/>
              <a:t>Specimen Requirements/ Potential </a:t>
            </a:r>
            <a:r>
              <a:rPr lang="en-GB" sz="1400" b="1" dirty="0" err="1" smtClean="0"/>
              <a:t>interferants</a:t>
            </a:r>
            <a:r>
              <a:rPr lang="en-GB" sz="1400" b="1" dirty="0" smtClean="0"/>
              <a:t> in the assay (drugs/ dietary compounds)</a:t>
            </a:r>
          </a:p>
          <a:p>
            <a:endParaRPr lang="en-GB" sz="1400" b="1" dirty="0"/>
          </a:p>
          <a:p>
            <a:pPr marL="285750" lvl="0" indent="-285750">
              <a:buFont typeface="Arial" pitchFamily="34" charset="0"/>
              <a:buChar char="•"/>
            </a:pPr>
            <a:r>
              <a:rPr lang="en-GB" sz="1400" dirty="0" smtClean="0"/>
              <a:t>Samples </a:t>
            </a:r>
            <a:r>
              <a:rPr lang="en-GB" sz="1400" dirty="0"/>
              <a:t>of pus/exudate, if present, are preferred to swabs. Use aseptic </a:t>
            </a:r>
            <a:r>
              <a:rPr lang="en-GB" sz="1400" dirty="0" smtClean="0"/>
              <a:t>technique.</a:t>
            </a:r>
            <a:endParaRPr lang="en-GB" sz="1400" dirty="0"/>
          </a:p>
          <a:p>
            <a:pPr marL="285750" lvl="0" indent="-285750">
              <a:buFont typeface="Arial" pitchFamily="34" charset="0"/>
              <a:buChar char="•"/>
            </a:pPr>
            <a:r>
              <a:rPr lang="en-GB" sz="1400" dirty="0" smtClean="0"/>
              <a:t>Collect </a:t>
            </a:r>
            <a:r>
              <a:rPr lang="en-GB" sz="1400" dirty="0"/>
              <a:t>swabs into appropriate transport medium and transport in sealed plastic bags. </a:t>
            </a:r>
            <a:endParaRPr lang="en-GB" sz="1400" dirty="0" smtClean="0"/>
          </a:p>
          <a:p>
            <a:pPr marL="285750" lvl="0" indent="-285750">
              <a:buFont typeface="Arial" pitchFamily="34" charset="0"/>
              <a:buChar char="•"/>
            </a:pPr>
            <a:r>
              <a:rPr lang="en-GB" sz="1400" dirty="0" smtClean="0"/>
              <a:t>If </a:t>
            </a:r>
            <a:r>
              <a:rPr lang="en-GB" sz="1400" dirty="0"/>
              <a:t>processing is delayed, refrigeration is preferable to storage at ambient temperature</a:t>
            </a:r>
            <a:r>
              <a:rPr lang="en-GB" sz="1400" dirty="0" smtClean="0"/>
              <a:t>.</a:t>
            </a:r>
            <a:endParaRPr lang="en-GB" sz="1400" dirty="0"/>
          </a:p>
          <a:p>
            <a:pPr marL="285750" lvl="0" indent="-285750">
              <a:buFont typeface="Arial" pitchFamily="34" charset="0"/>
              <a:buChar char="•"/>
            </a:pPr>
            <a:r>
              <a:rPr lang="en-GB" sz="1400" dirty="0" smtClean="0"/>
              <a:t>Collect </a:t>
            </a:r>
            <a:r>
              <a:rPr lang="en-GB" sz="1400" dirty="0"/>
              <a:t>specimens before antimicrobial therapy where possible. </a:t>
            </a:r>
            <a:endParaRPr lang="en-GB" sz="1400" dirty="0" smtClean="0"/>
          </a:p>
          <a:p>
            <a:pPr marL="285750" lvl="0" indent="-285750">
              <a:buFont typeface="Arial" pitchFamily="34" charset="0"/>
              <a:buChar char="•"/>
            </a:pPr>
            <a:r>
              <a:rPr lang="en-GB" sz="1400" dirty="0" smtClean="0"/>
              <a:t>Please </a:t>
            </a:r>
            <a:r>
              <a:rPr lang="en-GB" sz="1400" dirty="0"/>
              <a:t>provide relevant clinical information including travel history for Brain Abscess</a:t>
            </a:r>
            <a:endParaRPr lang="en-GB" sz="14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3109503280"/>
              </p:ext>
            </p:extLst>
          </p:nvPr>
        </p:nvGraphicFramePr>
        <p:xfrm>
          <a:off x="663447" y="205640"/>
          <a:ext cx="7900732" cy="1901261"/>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100" dirty="0" smtClean="0"/>
                        <a:t>Test/Sample</a:t>
                      </a:r>
                      <a:r>
                        <a:rPr lang="en-GB" sz="1100" baseline="0" dirty="0" smtClean="0"/>
                        <a:t> Type</a:t>
                      </a:r>
                      <a:endParaRPr lang="en-GB" sz="1100" dirty="0"/>
                    </a:p>
                  </a:txBody>
                  <a:tcPr/>
                </a:tc>
                <a:tc>
                  <a:txBody>
                    <a:bodyPr/>
                    <a:lstStyle/>
                    <a:p>
                      <a:r>
                        <a:rPr lang="en-GB" sz="1100" dirty="0" smtClean="0"/>
                        <a:t>Turn round time for results</a:t>
                      </a:r>
                      <a:endParaRPr lang="en-GB" sz="1100" dirty="0"/>
                    </a:p>
                  </a:txBody>
                  <a:tcPr/>
                </a:tc>
                <a:extLst>
                  <a:ext uri="{0D108BD9-81ED-4DB2-BD59-A6C34878D82A}">
                    <a16:rowId xmlns:a16="http://schemas.microsoft.com/office/drawing/2014/main" val="10000"/>
                  </a:ext>
                </a:extLst>
              </a:tr>
              <a:tr h="635042">
                <a:tc>
                  <a:txBody>
                    <a:bodyPr/>
                    <a:lstStyle/>
                    <a:p>
                      <a:r>
                        <a:rPr lang="en-GB" sz="1100" kern="1200" dirty="0" smtClean="0">
                          <a:solidFill>
                            <a:schemeClr val="dk1"/>
                          </a:solidFill>
                          <a:effectLst/>
                          <a:latin typeface="+mn-lt"/>
                          <a:ea typeface="+mn-ea"/>
                          <a:cs typeface="+mn-cs"/>
                        </a:rPr>
                        <a:t>Wound Swabs</a:t>
                      </a:r>
                    </a:p>
                    <a:p>
                      <a:pPr marL="285750" lvl="0" indent="-285750">
                        <a:buFont typeface="Arial" pitchFamily="34" charset="0"/>
                        <a:buChar char="•"/>
                      </a:pPr>
                      <a:r>
                        <a:rPr lang="en-GB" sz="1100" kern="1200" dirty="0" smtClean="0">
                          <a:solidFill>
                            <a:schemeClr val="dk1"/>
                          </a:solidFill>
                          <a:effectLst/>
                          <a:latin typeface="+mn-lt"/>
                          <a:ea typeface="+mn-ea"/>
                          <a:cs typeface="+mn-cs"/>
                        </a:rPr>
                        <a:t>EYE, EAR, THROAT</a:t>
                      </a:r>
                      <a:endParaRPr lang="en-GB" sz="1100" dirty="0" smtClean="0">
                        <a:effectLst/>
                      </a:endParaRPr>
                    </a:p>
                    <a:p>
                      <a:pPr marL="0" indent="0">
                        <a:buFont typeface="Arial" pitchFamily="34" charset="0"/>
                        <a:buNone/>
                      </a:pPr>
                      <a:endParaRPr lang="en-GB" sz="1100" kern="1200" dirty="0" smtClean="0">
                        <a:solidFill>
                          <a:schemeClr val="dk1"/>
                        </a:solidFill>
                        <a:effectLst/>
                        <a:latin typeface="+mn-lt"/>
                        <a:ea typeface="+mn-ea"/>
                        <a:cs typeface="+mn-cs"/>
                      </a:endParaRPr>
                    </a:p>
                    <a:p>
                      <a:pPr marL="0" indent="0">
                        <a:buFont typeface="Arial" pitchFamily="34" charset="0"/>
                        <a:buNone/>
                      </a:pPr>
                      <a:endParaRPr lang="en-GB" sz="1100" kern="1200" dirty="0" smtClean="0">
                        <a:solidFill>
                          <a:schemeClr val="dk1"/>
                        </a:solidFill>
                        <a:effectLst/>
                        <a:latin typeface="+mn-lt"/>
                        <a:ea typeface="+mn-ea"/>
                        <a:cs typeface="+mn-cs"/>
                      </a:endParaRPr>
                    </a:p>
                    <a:p>
                      <a:pPr marL="285750" lvl="0" indent="-285750">
                        <a:buFont typeface="Arial" pitchFamily="34" charset="0"/>
                        <a:buChar char="•"/>
                      </a:pPr>
                      <a:r>
                        <a:rPr lang="en-GB" sz="1100" kern="1200" dirty="0" smtClean="0">
                          <a:solidFill>
                            <a:schemeClr val="dk1"/>
                          </a:solidFill>
                          <a:effectLst/>
                          <a:latin typeface="+mn-lt"/>
                          <a:ea typeface="+mn-ea"/>
                          <a:cs typeface="+mn-cs"/>
                        </a:rPr>
                        <a:t>Consultant Special Interest (tissue,</a:t>
                      </a:r>
                      <a:r>
                        <a:rPr lang="en-GB" sz="1100" kern="1200" baseline="0" dirty="0" smtClean="0">
                          <a:solidFill>
                            <a:schemeClr val="dk1"/>
                          </a:solidFill>
                          <a:effectLst/>
                          <a:latin typeface="+mn-lt"/>
                          <a:ea typeface="+mn-ea"/>
                          <a:cs typeface="+mn-cs"/>
                        </a:rPr>
                        <a:t> NBL, PUS)</a:t>
                      </a:r>
                      <a:endParaRPr lang="en-GB" sz="1100" dirty="0" smtClean="0">
                        <a:effectLst/>
                      </a:endParaRPr>
                    </a:p>
                    <a:p>
                      <a:pPr marL="0" indent="0">
                        <a:buFont typeface="Arial" pitchFamily="34" charset="0"/>
                        <a:buNone/>
                      </a:pPr>
                      <a:endParaRPr lang="en-GB" sz="1100" kern="1200" dirty="0" smtClean="0">
                        <a:solidFill>
                          <a:schemeClr val="dk1"/>
                        </a:solidFill>
                        <a:effectLst/>
                        <a:latin typeface="+mn-lt"/>
                        <a:ea typeface="+mn-ea"/>
                        <a:cs typeface="+mn-cs"/>
                      </a:endParaRPr>
                    </a:p>
                    <a:p>
                      <a:pPr marL="0" indent="0">
                        <a:buFont typeface="Arial" pitchFamily="34" charset="0"/>
                        <a:buNone/>
                      </a:pPr>
                      <a:endParaRPr lang="en-GB" sz="1100" kern="1200" dirty="0" smtClean="0">
                        <a:solidFill>
                          <a:schemeClr val="dk1"/>
                        </a:solidFill>
                        <a:effectLst/>
                        <a:latin typeface="+mn-lt"/>
                        <a:ea typeface="+mn-ea"/>
                        <a:cs typeface="+mn-cs"/>
                      </a:endParaRPr>
                    </a:p>
                    <a:p>
                      <a:pPr marL="285750" indent="-285750">
                        <a:buFont typeface="Arial" pitchFamily="34" charset="0"/>
                        <a:buChar char="•"/>
                      </a:pPr>
                      <a:r>
                        <a:rPr lang="en-GB" sz="1100" kern="1200" dirty="0" smtClean="0">
                          <a:solidFill>
                            <a:schemeClr val="dk1"/>
                          </a:solidFill>
                          <a:effectLst/>
                          <a:latin typeface="+mn-lt"/>
                          <a:ea typeface="+mn-ea"/>
                          <a:cs typeface="+mn-cs"/>
                        </a:rPr>
                        <a:t>Deep Wounds</a:t>
                      </a:r>
                    </a:p>
                  </a:txBody>
                  <a:tcPr/>
                </a:tc>
                <a:tc>
                  <a:txBody>
                    <a:bodyPr/>
                    <a:lstStyle/>
                    <a:p>
                      <a:pPr marL="285750" lvl="0" indent="-285750">
                        <a:buFont typeface="Arial" pitchFamily="34" charset="0"/>
                        <a:buChar char="•"/>
                      </a:pPr>
                      <a:endParaRPr lang="en-GB" sz="1100" kern="1200" dirty="0" smtClean="0">
                        <a:solidFill>
                          <a:schemeClr val="dk1"/>
                        </a:solidFill>
                        <a:effectLst/>
                        <a:latin typeface="+mn-lt"/>
                        <a:ea typeface="+mn-ea"/>
                        <a:cs typeface="+mn-cs"/>
                      </a:endParaRPr>
                    </a:p>
                    <a:p>
                      <a:pPr marL="285750" lvl="0" indent="-285750">
                        <a:buFont typeface="Arial" pitchFamily="34" charset="0"/>
                        <a:buChar char="•"/>
                      </a:pPr>
                      <a:r>
                        <a:rPr lang="en-GB" sz="1100" kern="1200" dirty="0" smtClean="0">
                          <a:solidFill>
                            <a:schemeClr val="dk1"/>
                          </a:solidFill>
                          <a:effectLst/>
                          <a:latin typeface="+mn-lt"/>
                          <a:ea typeface="+mn-ea"/>
                          <a:cs typeface="+mn-cs"/>
                        </a:rPr>
                        <a:t>3-4 working days (95% KPI, Complicated samples with multiple ID and Sensitivities)</a:t>
                      </a:r>
                    </a:p>
                    <a:p>
                      <a:pPr marL="0" lvl="0" indent="0">
                        <a:buFont typeface="Arial" pitchFamily="34" charset="0"/>
                        <a:buNone/>
                      </a:pPr>
                      <a:endParaRPr lang="en-GB" sz="1100" dirty="0" smtClean="0">
                        <a:effectLst/>
                      </a:endParaRPr>
                    </a:p>
                    <a:p>
                      <a:pPr marL="285750" lvl="0" indent="-285750">
                        <a:buFont typeface="Arial" pitchFamily="34" charset="0"/>
                        <a:buChar char="•"/>
                      </a:pPr>
                      <a:r>
                        <a:rPr lang="en-GB" sz="1100" kern="1200" dirty="0" smtClean="0">
                          <a:solidFill>
                            <a:schemeClr val="dk1"/>
                          </a:solidFill>
                          <a:effectLst/>
                          <a:latin typeface="+mn-lt"/>
                          <a:ea typeface="+mn-ea"/>
                          <a:cs typeface="+mn-cs"/>
                        </a:rPr>
                        <a:t>4-5 working days (95% KPI, Complicated samples with multiple ID, Sensitivities  and broth culture)</a:t>
                      </a:r>
                    </a:p>
                    <a:p>
                      <a:pPr marL="0" lvl="0" indent="0">
                        <a:buFont typeface="Arial" pitchFamily="34" charset="0"/>
                        <a:buNone/>
                      </a:pPr>
                      <a:endParaRPr lang="en-GB" sz="1100" dirty="0" smtClean="0">
                        <a:effectLst/>
                      </a:endParaRPr>
                    </a:p>
                    <a:p>
                      <a:pPr marL="285750" indent="-285750">
                        <a:buFont typeface="Arial" pitchFamily="34" charset="0"/>
                        <a:buChar char="•"/>
                      </a:pPr>
                      <a:r>
                        <a:rPr lang="en-GB" sz="1100" kern="1200" dirty="0" smtClean="0">
                          <a:solidFill>
                            <a:schemeClr val="dk1"/>
                          </a:solidFill>
                          <a:effectLst/>
                          <a:latin typeface="+mn-lt"/>
                          <a:ea typeface="+mn-ea"/>
                          <a:cs typeface="+mn-cs"/>
                        </a:rPr>
                        <a:t>2-3 working days (90% KPI) Complicated samples with multiple ID and </a:t>
                      </a:r>
                      <a:r>
                        <a:rPr lang="en-GB" sz="1100" kern="1200" dirty="0" err="1" smtClean="0">
                          <a:solidFill>
                            <a:schemeClr val="dk1"/>
                          </a:solidFill>
                          <a:effectLst/>
                          <a:latin typeface="+mn-lt"/>
                          <a:ea typeface="+mn-ea"/>
                          <a:cs typeface="+mn-cs"/>
                        </a:rPr>
                        <a:t>sens.</a:t>
                      </a:r>
                      <a:endParaRPr lang="en-GB" sz="11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smtClean="0"/>
              <a:t>7 DAYS FOR ROUTINE SWABS</a:t>
            </a:r>
            <a:endParaRPr lang="en-GB" sz="1200" b="1" dirty="0" smtClean="0"/>
          </a:p>
        </p:txBody>
      </p:sp>
      <p:sp>
        <p:nvSpPr>
          <p:cNvPr id="19" name="TextBox 18"/>
          <p:cNvSpPr txBox="1"/>
          <p:nvPr/>
        </p:nvSpPr>
        <p:spPr>
          <a:xfrm>
            <a:off x="86771" y="2132856"/>
            <a:ext cx="4018023" cy="738664"/>
          </a:xfrm>
          <a:prstGeom prst="rect">
            <a:avLst/>
          </a:prstGeom>
          <a:noFill/>
        </p:spPr>
        <p:txBody>
          <a:bodyPr wrap="none" rtlCol="0">
            <a:spAutoFit/>
          </a:bodyPr>
          <a:lstStyle/>
          <a:p>
            <a:r>
              <a:rPr lang="en-GB" sz="1400" dirty="0" smtClean="0"/>
              <a:t>Sampling Advice: </a:t>
            </a:r>
            <a:r>
              <a:rPr lang="en-GB" sz="1400" dirty="0" smtClean="0">
                <a:hlinkClick r:id="rId2"/>
              </a:rPr>
              <a:t>ROYAL MARSDEN SWAB SAMPLING</a:t>
            </a:r>
            <a:endParaRPr lang="en-GB" sz="1400" dirty="0" smtClean="0"/>
          </a:p>
          <a:p>
            <a:r>
              <a:rPr lang="en-GB" sz="1400" dirty="0" smtClean="0">
                <a:hlinkClick r:id="rId3"/>
              </a:rPr>
              <a:t>PHE PUS AND EXUDATES</a:t>
            </a:r>
            <a:r>
              <a:rPr lang="en-GB" sz="1400" dirty="0" smtClean="0"/>
              <a:t> </a:t>
            </a:r>
            <a:r>
              <a:rPr lang="en-GB" sz="1400" dirty="0" smtClean="0">
                <a:hlinkClick r:id="rId4"/>
              </a:rPr>
              <a:t>PHE TISSUE AND BIOPSY</a:t>
            </a:r>
            <a:r>
              <a:rPr lang="en-GB" sz="1400" dirty="0" smtClean="0"/>
              <a:t> </a:t>
            </a:r>
          </a:p>
          <a:p>
            <a:r>
              <a:rPr lang="en-GB" sz="1400" dirty="0" smtClean="0">
                <a:hlinkClick r:id="rId5"/>
              </a:rPr>
              <a:t>PHE LAVAGE, NBL</a:t>
            </a:r>
            <a:endParaRPr lang="en-GB" sz="1400" dirty="0"/>
          </a:p>
        </p:txBody>
      </p:sp>
      <p:sp>
        <p:nvSpPr>
          <p:cNvPr id="14" name="TextBox 13"/>
          <p:cNvSpPr txBox="1"/>
          <p:nvPr/>
        </p:nvSpPr>
        <p:spPr>
          <a:xfrm>
            <a:off x="467544" y="5314895"/>
            <a:ext cx="2987806" cy="1384995"/>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as:</a:t>
            </a:r>
          </a:p>
          <a:p>
            <a:r>
              <a:rPr lang="en-GB" sz="1400" b="1" dirty="0" smtClean="0">
                <a:solidFill>
                  <a:srgbClr val="FF0000"/>
                </a:solidFill>
              </a:rPr>
              <a:t>REFER TO </a:t>
            </a:r>
            <a:r>
              <a:rPr lang="en-GB" sz="1400" b="1" dirty="0" smtClean="0">
                <a:solidFill>
                  <a:srgbClr val="FF0000"/>
                </a:solidFill>
                <a:hlinkClick r:id="rId6" action="ppaction://hlinksldjump"/>
              </a:rPr>
              <a:t>CLINICAL INFORMATION</a:t>
            </a:r>
            <a:endParaRPr lang="en-GB" sz="1400" b="1" dirty="0" smtClean="0">
              <a:solidFill>
                <a:srgbClr val="FF0000"/>
              </a:solidFill>
            </a:endParaRPr>
          </a:p>
        </p:txBody>
      </p:sp>
      <p:sp>
        <p:nvSpPr>
          <p:cNvPr id="15" name="TextBox 14"/>
          <p:cNvSpPr txBox="1"/>
          <p:nvPr/>
        </p:nvSpPr>
        <p:spPr>
          <a:xfrm>
            <a:off x="86771" y="2844066"/>
            <a:ext cx="1942006" cy="1200329"/>
          </a:xfrm>
          <a:prstGeom prst="rect">
            <a:avLst/>
          </a:prstGeom>
          <a:noFill/>
        </p:spPr>
        <p:txBody>
          <a:bodyPr wrap="none" rtlCol="0">
            <a:spAutoFit/>
          </a:bodyPr>
          <a:lstStyle/>
          <a:p>
            <a:r>
              <a:rPr lang="en-GB" b="1" dirty="0" smtClean="0"/>
              <a:t>Sample Container:</a:t>
            </a:r>
          </a:p>
          <a:p>
            <a:r>
              <a:rPr lang="en-GB" sz="1200" b="1" dirty="0" smtClean="0"/>
              <a:t>YELLOW LID 60ML </a:t>
            </a:r>
          </a:p>
          <a:p>
            <a:r>
              <a:rPr lang="en-GB" sz="1200" b="1" dirty="0" smtClean="0"/>
              <a:t>STERILE CONTAINER FOR </a:t>
            </a:r>
          </a:p>
          <a:p>
            <a:r>
              <a:rPr lang="en-GB" sz="1200" b="1" dirty="0" smtClean="0"/>
              <a:t>FLUIDS AND TISSUE</a:t>
            </a:r>
          </a:p>
          <a:p>
            <a:endParaRPr lang="en-GB" b="1" dirty="0"/>
          </a:p>
        </p:txBody>
      </p:sp>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201528" y="3646259"/>
            <a:ext cx="1509927" cy="1580294"/>
          </a:xfrm>
          <a:prstGeom prst="rect">
            <a:avLst/>
          </a:prstGeom>
        </p:spPr>
      </p:pic>
      <p:sp>
        <p:nvSpPr>
          <p:cNvPr id="24" name="TextBox 23"/>
          <p:cNvSpPr txBox="1"/>
          <p:nvPr/>
        </p:nvSpPr>
        <p:spPr>
          <a:xfrm>
            <a:off x="2322832" y="2921168"/>
            <a:ext cx="1942006" cy="1015663"/>
          </a:xfrm>
          <a:prstGeom prst="rect">
            <a:avLst/>
          </a:prstGeom>
          <a:noFill/>
        </p:spPr>
        <p:txBody>
          <a:bodyPr wrap="none" rtlCol="0">
            <a:spAutoFit/>
          </a:bodyPr>
          <a:lstStyle/>
          <a:p>
            <a:r>
              <a:rPr lang="en-GB" b="1" dirty="0" smtClean="0"/>
              <a:t>Sample Container:</a:t>
            </a:r>
          </a:p>
          <a:p>
            <a:r>
              <a:rPr lang="en-GB" sz="1200" b="1" dirty="0" smtClean="0"/>
              <a:t>BLUE LID SWAB WITH</a:t>
            </a:r>
          </a:p>
          <a:p>
            <a:r>
              <a:rPr lang="en-GB" sz="1200" b="1" dirty="0" smtClean="0"/>
              <a:t>PRESERVATIVE</a:t>
            </a:r>
          </a:p>
          <a:p>
            <a:endParaRPr lang="en-GB" b="1" dirty="0"/>
          </a:p>
        </p:txBody>
      </p:sp>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00543" y="3637383"/>
            <a:ext cx="2095782" cy="1571837"/>
          </a:xfrm>
          <a:prstGeom prst="rect">
            <a:avLst/>
          </a:prstGeom>
        </p:spPr>
      </p:pic>
      <p:grpSp>
        <p:nvGrpSpPr>
          <p:cNvPr id="23" name="Group 22"/>
          <p:cNvGrpSpPr/>
          <p:nvPr/>
        </p:nvGrpSpPr>
        <p:grpSpPr>
          <a:xfrm>
            <a:off x="7351051" y="5325680"/>
            <a:ext cx="1714160" cy="1484103"/>
            <a:chOff x="7351051" y="5242267"/>
            <a:chExt cx="1714160" cy="1484103"/>
          </a:xfrm>
        </p:grpSpPr>
        <p:pic>
          <p:nvPicPr>
            <p:cNvPr id="25" name="Picture 24">
              <a:hlinkClick r:id="rId9"/>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6" name="TextBox 25"/>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9"/>
                </a:rPr>
                <a:t>BOLTON </a:t>
              </a:r>
              <a:r>
                <a:rPr lang="en-GB" sz="1000" u="sng" dirty="0">
                  <a:hlinkClick r:id="rId9"/>
                </a:rPr>
                <a:t>MICROBIOLOGY UKAS SCHEDULE WEBSITE</a:t>
              </a:r>
              <a:r>
                <a:rPr lang="en-GB" sz="1000" dirty="0"/>
                <a:t> </a:t>
              </a:r>
            </a:p>
          </p:txBody>
        </p:sp>
      </p:grpSp>
    </p:spTree>
    <p:extLst>
      <p:ext uri="{BB962C8B-B14F-4D97-AF65-F5344CB8AC3E}">
        <p14:creationId xmlns:p14="http://schemas.microsoft.com/office/powerpoint/2010/main" val="355540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22347" y="2132856"/>
            <a:ext cx="4248472" cy="2677656"/>
          </a:xfrm>
          <a:prstGeom prst="rect">
            <a:avLst/>
          </a:prstGeom>
          <a:ln>
            <a:solidFill>
              <a:schemeClr val="tx1"/>
            </a:solidFill>
          </a:ln>
        </p:spPr>
        <p:txBody>
          <a:bodyPr wrap="square">
            <a:spAutoFit/>
          </a:bodyPr>
          <a:lstStyle/>
          <a:p>
            <a:pPr algn="ctr"/>
            <a:r>
              <a:rPr lang="en-GB" sz="1400" b="1" dirty="0" smtClean="0"/>
              <a:t>Specimen Requirements/ Potential </a:t>
            </a:r>
            <a:r>
              <a:rPr lang="en-GB" sz="1400" b="1" dirty="0" err="1" smtClean="0"/>
              <a:t>interferants</a:t>
            </a:r>
            <a:r>
              <a:rPr lang="en-GB" sz="1400" b="1" dirty="0" smtClean="0"/>
              <a:t> in the assay (drugs/ dietary compounds)</a:t>
            </a:r>
          </a:p>
          <a:p>
            <a:endParaRPr lang="en-GB" sz="1400" b="1" dirty="0"/>
          </a:p>
          <a:p>
            <a:pPr marL="285750" lvl="0" indent="-285750">
              <a:buFont typeface="Arial" pitchFamily="34" charset="0"/>
              <a:buChar char="•"/>
            </a:pPr>
            <a:r>
              <a:rPr lang="en-GB" sz="1400" dirty="0"/>
              <a:t>"Rectal Swabs with visible evidence of faecal </a:t>
            </a:r>
            <a:r>
              <a:rPr lang="en-GB" sz="1400" dirty="0" smtClean="0"/>
              <a:t>matter.</a:t>
            </a:r>
          </a:p>
          <a:p>
            <a:pPr marL="285750" lvl="0" indent="-285750">
              <a:buFont typeface="Arial" pitchFamily="34" charset="0"/>
              <a:buChar char="•"/>
            </a:pPr>
            <a:r>
              <a:rPr lang="en-GB" sz="1400" dirty="0" smtClean="0"/>
              <a:t>Use </a:t>
            </a:r>
            <a:r>
              <a:rPr lang="en-GB" sz="1400" dirty="0"/>
              <a:t>aseptic technique.</a:t>
            </a:r>
            <a:endParaRPr lang="en-GB" sz="1400" dirty="0" smtClean="0">
              <a:effectLst/>
            </a:endParaRPr>
          </a:p>
          <a:p>
            <a:pPr marL="285750" indent="-285750">
              <a:buFont typeface="Arial" pitchFamily="34" charset="0"/>
              <a:buChar char="•"/>
            </a:pPr>
            <a:r>
              <a:rPr lang="en-GB" sz="1400" dirty="0"/>
              <a:t>Collect swabs into appropriate transport medium and transport in sealed plastic bags. </a:t>
            </a:r>
            <a:endParaRPr lang="en-GB" sz="1400" dirty="0" smtClean="0"/>
          </a:p>
          <a:p>
            <a:pPr marL="285750" indent="-285750">
              <a:buFont typeface="Arial" pitchFamily="34" charset="0"/>
              <a:buChar char="•"/>
            </a:pPr>
            <a:r>
              <a:rPr lang="en-GB" sz="1400" dirty="0" smtClean="0"/>
              <a:t>If </a:t>
            </a:r>
            <a:r>
              <a:rPr lang="en-GB" sz="1400" dirty="0"/>
              <a:t>processing is delayed, refrigeration is preferable to storage at ambient temperature. </a:t>
            </a:r>
            <a:endParaRPr lang="en-GB" sz="1400" dirty="0" smtClean="0"/>
          </a:p>
          <a:p>
            <a:pPr marL="285750" indent="-285750">
              <a:buFont typeface="Arial" pitchFamily="34" charset="0"/>
              <a:buChar char="•"/>
            </a:pPr>
            <a:r>
              <a:rPr lang="en-GB" sz="1400" dirty="0" smtClean="0"/>
              <a:t>Stool </a:t>
            </a:r>
            <a:r>
              <a:rPr lang="en-GB" sz="1400" dirty="0"/>
              <a:t>samples will be processed if received. </a:t>
            </a:r>
            <a:endParaRPr lang="en-GB" sz="1400" dirty="0" smtClean="0"/>
          </a:p>
          <a:p>
            <a:pPr marL="285750" indent="-285750">
              <a:buFont typeface="Arial" pitchFamily="34" charset="0"/>
              <a:buChar char="•"/>
            </a:pPr>
            <a:r>
              <a:rPr lang="en-GB" sz="1400" dirty="0" smtClean="0"/>
              <a:t>Collect </a:t>
            </a:r>
            <a:r>
              <a:rPr lang="en-GB" sz="1400" dirty="0"/>
              <a:t>specimens in appropriate leak proof containers and transport in sealed plastic bags."</a:t>
            </a:r>
            <a:endParaRPr lang="en-GB" sz="1400" b="1" dirty="0" smtClean="0"/>
          </a:p>
        </p:txBody>
      </p:sp>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lvl="0" indent="-171450">
              <a:buFont typeface="Arial" pitchFamily="34" charset="0"/>
              <a:buChar char="•"/>
            </a:pPr>
            <a:r>
              <a:rPr lang="en-GB" sz="1200" dirty="0"/>
              <a:t>Trust Policy</a:t>
            </a:r>
            <a:endParaRPr lang="en-GB" sz="1200" b="1" dirty="0" smtClean="0"/>
          </a:p>
        </p:txBody>
      </p:sp>
      <p:graphicFrame>
        <p:nvGraphicFramePr>
          <p:cNvPr id="18" name="Table 17"/>
          <p:cNvGraphicFramePr>
            <a:graphicFrameLocks noGrp="1"/>
          </p:cNvGraphicFramePr>
          <p:nvPr>
            <p:extLst>
              <p:ext uri="{D42A27DB-BD31-4B8C-83A1-F6EECF244321}">
                <p14:modId xmlns:p14="http://schemas.microsoft.com/office/powerpoint/2010/main" val="1819452641"/>
              </p:ext>
            </p:extLst>
          </p:nvPr>
        </p:nvGraphicFramePr>
        <p:xfrm>
          <a:off x="635997" y="332657"/>
          <a:ext cx="7900732" cy="970322"/>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061">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635042">
                <a:tc>
                  <a:txBody>
                    <a:bodyPr/>
                    <a:lstStyle/>
                    <a:p>
                      <a:r>
                        <a:rPr lang="en-GB" sz="1600" kern="1200" dirty="0" smtClean="0">
                          <a:solidFill>
                            <a:schemeClr val="dk1"/>
                          </a:solidFill>
                          <a:effectLst/>
                          <a:latin typeface="+mn-lt"/>
                          <a:ea typeface="+mn-ea"/>
                          <a:cs typeface="+mn-cs"/>
                        </a:rPr>
                        <a:t>VRE SCREEN</a:t>
                      </a:r>
                    </a:p>
                  </a:txBody>
                  <a:tcPr/>
                </a:tc>
                <a:tc>
                  <a:txBody>
                    <a:bodyPr/>
                    <a:lstStyle/>
                    <a:p>
                      <a:pPr marL="285750" lvl="0" indent="-285750">
                        <a:buFont typeface="Arial" pitchFamily="34" charset="0"/>
                        <a:buChar char="•"/>
                      </a:pPr>
                      <a:r>
                        <a:rPr lang="en-GB" sz="1800" kern="1200" dirty="0" smtClean="0">
                          <a:solidFill>
                            <a:schemeClr val="dk1"/>
                          </a:solidFill>
                          <a:effectLst/>
                          <a:latin typeface="+mn-lt"/>
                          <a:ea typeface="+mn-ea"/>
                          <a:cs typeface="+mn-cs"/>
                        </a:rPr>
                        <a:t>1-2 working days (90% KPI)</a:t>
                      </a:r>
                      <a:endParaRPr lang="en-GB" sz="1600" dirty="0"/>
                    </a:p>
                  </a:txBody>
                  <a:tcPr/>
                </a:tc>
                <a:extLst>
                  <a:ext uri="{0D108BD9-81ED-4DB2-BD59-A6C34878D82A}">
                    <a16:rowId xmlns:a16="http://schemas.microsoft.com/office/drawing/2014/main" val="10001"/>
                  </a:ext>
                </a:extLst>
              </a:tr>
            </a:tbl>
          </a:graphicData>
        </a:graphic>
      </p:graphicFrame>
      <p:sp>
        <p:nvSpPr>
          <p:cNvPr id="21" name="TextBox 20"/>
          <p:cNvSpPr txBox="1"/>
          <p:nvPr/>
        </p:nvSpPr>
        <p:spPr>
          <a:xfrm>
            <a:off x="18310" y="1977711"/>
            <a:ext cx="4462953" cy="1200329"/>
          </a:xfrm>
          <a:prstGeom prst="rect">
            <a:avLst/>
          </a:prstGeom>
          <a:noFill/>
        </p:spPr>
        <p:txBody>
          <a:bodyPr wrap="none" rtlCol="0">
            <a:spAutoFit/>
          </a:bodyPr>
          <a:lstStyle/>
          <a:p>
            <a:r>
              <a:rPr lang="en-GB" b="1" dirty="0" smtClean="0"/>
              <a:t>Sample Container:</a:t>
            </a:r>
          </a:p>
          <a:p>
            <a:r>
              <a:rPr lang="en-GB" b="1" dirty="0" smtClean="0"/>
              <a:t>Faeces samples blue lid container with scoop</a:t>
            </a:r>
          </a:p>
          <a:p>
            <a:r>
              <a:rPr lang="en-GB" b="1" dirty="0" smtClean="0"/>
              <a:t>Swab without charcoal/preservative</a:t>
            </a:r>
          </a:p>
          <a:p>
            <a:endParaRPr lang="en-GB" b="1" dirty="0"/>
          </a:p>
        </p:txBody>
      </p:sp>
      <p:sp>
        <p:nvSpPr>
          <p:cNvPr id="22" name="TextBox 21"/>
          <p:cNvSpPr txBox="1"/>
          <p:nvPr/>
        </p:nvSpPr>
        <p:spPr>
          <a:xfrm>
            <a:off x="179511" y="4831803"/>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?Typhoid, Foreign Travel</a:t>
            </a:r>
            <a:endParaRPr lang="en-GB" b="1" dirty="0">
              <a:solidFill>
                <a:srgbClr val="FF0000"/>
              </a:solidFill>
            </a:endParaRPr>
          </a:p>
        </p:txBody>
      </p:sp>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6271" y="3192735"/>
            <a:ext cx="1566259" cy="1174694"/>
          </a:xfrm>
          <a:prstGeom prst="rect">
            <a:avLst/>
          </a:prstGeom>
        </p:spPr>
      </p:pic>
      <p:pic>
        <p:nvPicPr>
          <p:cNvPr id="25" name="Picture 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688" y="2996952"/>
            <a:ext cx="2088346" cy="1566260"/>
          </a:xfrm>
          <a:prstGeom prst="rect">
            <a:avLst/>
          </a:prstGeom>
        </p:spPr>
      </p:pic>
      <p:sp>
        <p:nvSpPr>
          <p:cNvPr id="26" name="TextBox 25"/>
          <p:cNvSpPr txBox="1"/>
          <p:nvPr/>
        </p:nvSpPr>
        <p:spPr>
          <a:xfrm>
            <a:off x="19781" y="1551436"/>
            <a:ext cx="7273851" cy="307777"/>
          </a:xfrm>
          <a:prstGeom prst="rect">
            <a:avLst/>
          </a:prstGeom>
          <a:noFill/>
        </p:spPr>
        <p:txBody>
          <a:bodyPr wrap="none" rtlCol="0">
            <a:spAutoFit/>
          </a:bodyPr>
          <a:lstStyle/>
          <a:p>
            <a:r>
              <a:rPr lang="en-GB" sz="1400" dirty="0" smtClean="0"/>
              <a:t>Sampling Advice: </a:t>
            </a:r>
            <a:r>
              <a:rPr lang="en-GB" sz="1400" dirty="0" smtClean="0">
                <a:hlinkClick r:id="rId4"/>
              </a:rPr>
              <a:t>ROYAL MARSDEN RECTAL SWAB SAMPLING</a:t>
            </a:r>
            <a:r>
              <a:rPr lang="en-GB" sz="1400" dirty="0"/>
              <a:t> </a:t>
            </a:r>
            <a:r>
              <a:rPr lang="en-GB" sz="1400" dirty="0" smtClean="0">
                <a:hlinkClick r:id="rId5"/>
              </a:rPr>
              <a:t>ROYAL MARSDEN FAECES SAMPLING</a:t>
            </a:r>
            <a:endParaRPr lang="en-GB" sz="1400" dirty="0"/>
          </a:p>
        </p:txBody>
      </p:sp>
      <p:grpSp>
        <p:nvGrpSpPr>
          <p:cNvPr id="14" name="Group 13"/>
          <p:cNvGrpSpPr/>
          <p:nvPr/>
        </p:nvGrpSpPr>
        <p:grpSpPr>
          <a:xfrm>
            <a:off x="7351051" y="5325680"/>
            <a:ext cx="1714160" cy="1484103"/>
            <a:chOff x="7351051" y="5242267"/>
            <a:chExt cx="1714160" cy="1484103"/>
          </a:xfrm>
        </p:grpSpPr>
        <p:pic>
          <p:nvPicPr>
            <p:cNvPr id="15" name="Picture 14">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19" name="TextBox 18"/>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6"/>
                </a:rPr>
                <a:t>BOLTON </a:t>
              </a:r>
              <a:r>
                <a:rPr lang="en-GB" sz="1000" u="sng" dirty="0">
                  <a:hlinkClick r:id="rId6"/>
                </a:rPr>
                <a:t>MICROBIOLOGY UKAS SCHEDULE WEBSITE</a:t>
              </a:r>
              <a:r>
                <a:rPr lang="en-GB" sz="1000" dirty="0"/>
                <a:t> </a:t>
              </a:r>
            </a:p>
          </p:txBody>
        </p:sp>
      </p:grpSp>
    </p:spTree>
    <p:extLst>
      <p:ext uri="{BB962C8B-B14F-4D97-AF65-F5344CB8AC3E}">
        <p14:creationId xmlns:p14="http://schemas.microsoft.com/office/powerpoint/2010/main" val="111243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2276363"/>
            <a:ext cx="3186129" cy="923330"/>
          </a:xfrm>
          <a:prstGeom prst="rect">
            <a:avLst/>
          </a:prstGeom>
          <a:noFill/>
        </p:spPr>
        <p:txBody>
          <a:bodyPr wrap="none" rtlCol="0">
            <a:spAutoFit/>
          </a:bodyPr>
          <a:lstStyle/>
          <a:p>
            <a:r>
              <a:rPr lang="en-GB" b="1" dirty="0" smtClean="0"/>
              <a:t>Sample Container:</a:t>
            </a:r>
          </a:p>
          <a:p>
            <a:r>
              <a:rPr lang="en-GB" b="1" dirty="0" smtClean="0"/>
              <a:t>REQUIRED SAMPLE CONTAINER</a:t>
            </a:r>
          </a:p>
          <a:p>
            <a:endParaRPr lang="en-GB" b="1" dirty="0"/>
          </a:p>
        </p:txBody>
      </p:sp>
      <p:sp>
        <p:nvSpPr>
          <p:cNvPr id="11" name="Rectangle 10"/>
          <p:cNvSpPr/>
          <p:nvPr/>
        </p:nvSpPr>
        <p:spPr>
          <a:xfrm>
            <a:off x="4572000" y="2656944"/>
            <a:ext cx="4248472" cy="923330"/>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p:txBody>
      </p:sp>
      <p:graphicFrame>
        <p:nvGraphicFramePr>
          <p:cNvPr id="12" name="Table 11"/>
          <p:cNvGraphicFramePr>
            <a:graphicFrameLocks noGrp="1"/>
          </p:cNvGraphicFramePr>
          <p:nvPr>
            <p:extLst>
              <p:ext uri="{D42A27DB-BD31-4B8C-83A1-F6EECF244321}">
                <p14:modId xmlns:p14="http://schemas.microsoft.com/office/powerpoint/2010/main" val="936573339"/>
              </p:ext>
            </p:extLst>
          </p:nvPr>
        </p:nvGraphicFramePr>
        <p:xfrm>
          <a:off x="635997" y="332657"/>
          <a:ext cx="7900732" cy="1402217"/>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1214">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1066937">
                <a:tc>
                  <a:txBody>
                    <a:bodyPr/>
                    <a:lstStyle/>
                    <a:p>
                      <a:r>
                        <a:rPr lang="en-GB" sz="1600" dirty="0" smtClean="0"/>
                        <a:t>THIS SECTION WILL HIGHLIGHT</a:t>
                      </a:r>
                      <a:r>
                        <a:rPr lang="en-GB" sz="1600" baseline="0" dirty="0" smtClean="0"/>
                        <a:t> EITHER SAMPLE TYPE AND/OR TEST</a:t>
                      </a:r>
                      <a:endParaRPr lang="en-GB" sz="1600" dirty="0" smtClean="0"/>
                    </a:p>
                  </a:txBody>
                  <a:tcPr/>
                </a:tc>
                <a:tc>
                  <a:txBody>
                    <a:bodyPr/>
                    <a:lstStyle/>
                    <a:p>
                      <a:pPr marL="0" indent="0">
                        <a:buFont typeface="Arial" pitchFamily="34" charset="0"/>
                        <a:buNone/>
                      </a:pPr>
                      <a:r>
                        <a:rPr lang="en-GB" sz="1600" dirty="0" smtClean="0"/>
                        <a:t>THIS</a:t>
                      </a:r>
                      <a:r>
                        <a:rPr lang="en-GB" sz="1600" baseline="0" dirty="0" smtClean="0"/>
                        <a:t> SECTION WILL INCLUDE DETAILS OF TURN AROUND TIME OF SAMPLE FROM RECIEPT TO RESULT (DAYS/%TARGET)</a:t>
                      </a:r>
                      <a:endParaRPr lang="en-GB" sz="1600" dirty="0" smtClean="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3437649" y="5279831"/>
            <a:ext cx="4078424" cy="1200329"/>
          </a:xfrm>
          <a:prstGeom prst="rect">
            <a:avLst/>
          </a:prstGeom>
          <a:noFill/>
          <a:ln>
            <a:solidFill>
              <a:schemeClr val="tx1"/>
            </a:solidFill>
          </a:ln>
        </p:spPr>
        <p:txBody>
          <a:bodyPr wrap="none" rtlCol="0">
            <a:spAutoFit/>
          </a:bodyPr>
          <a:lstStyle/>
          <a:p>
            <a:r>
              <a:rPr lang="en-GB" b="1" dirty="0" smtClean="0"/>
              <a:t>Royal College Demand Management. </a:t>
            </a:r>
          </a:p>
          <a:p>
            <a:r>
              <a:rPr lang="en-GB" b="1" dirty="0" smtClean="0"/>
              <a:t>Where applicable samples should not </a:t>
            </a:r>
          </a:p>
          <a:p>
            <a:r>
              <a:rPr lang="en-GB" b="1" dirty="0" smtClean="0"/>
              <a:t>be repeated within the stated timeframe</a:t>
            </a:r>
          </a:p>
          <a:p>
            <a:r>
              <a:rPr lang="en-GB" b="1" dirty="0" smtClean="0"/>
              <a:t> unless clinically indicated.</a:t>
            </a:r>
          </a:p>
        </p:txBody>
      </p:sp>
      <p:grpSp>
        <p:nvGrpSpPr>
          <p:cNvPr id="19" name="Group 18"/>
          <p:cNvGrpSpPr/>
          <p:nvPr/>
        </p:nvGrpSpPr>
        <p:grpSpPr>
          <a:xfrm>
            <a:off x="7351051" y="5407229"/>
            <a:ext cx="1613437" cy="1319141"/>
            <a:chOff x="7351051" y="5242267"/>
            <a:chExt cx="1714160" cy="1484103"/>
          </a:xfrm>
        </p:grpSpPr>
        <p:pic>
          <p:nvPicPr>
            <p:cNvPr id="16" name="Picture 15">
              <a:hlinkClick r:id="rId2"/>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17" name="TextBox 16"/>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2"/>
                </a:rPr>
                <a:t>BOLTON </a:t>
              </a:r>
              <a:r>
                <a:rPr lang="en-GB" sz="1000" u="sng" dirty="0">
                  <a:hlinkClick r:id="rId2"/>
                </a:rPr>
                <a:t>MICROBIOLOGY UKAS SCHEDULE WEBSITE</a:t>
              </a:r>
              <a:r>
                <a:rPr lang="en-GB" sz="1000" dirty="0"/>
                <a:t> </a:t>
              </a:r>
            </a:p>
          </p:txBody>
        </p:sp>
      </p:grpSp>
      <p:sp>
        <p:nvSpPr>
          <p:cNvPr id="20" name="TextBox 19"/>
          <p:cNvSpPr txBox="1"/>
          <p:nvPr/>
        </p:nvSpPr>
        <p:spPr>
          <a:xfrm>
            <a:off x="251520" y="1907031"/>
            <a:ext cx="5302670" cy="369332"/>
          </a:xfrm>
          <a:prstGeom prst="rect">
            <a:avLst/>
          </a:prstGeom>
          <a:noFill/>
        </p:spPr>
        <p:txBody>
          <a:bodyPr wrap="none" rtlCol="0">
            <a:spAutoFit/>
          </a:bodyPr>
          <a:lstStyle/>
          <a:p>
            <a:r>
              <a:rPr lang="en-GB" dirty="0" smtClean="0"/>
              <a:t>Sampling Advice: HYPERLINK TO SAMPLING GUIDANCE</a:t>
            </a:r>
            <a:endParaRPr lang="en-GB" dirty="0"/>
          </a:p>
        </p:txBody>
      </p:sp>
      <p:sp>
        <p:nvSpPr>
          <p:cNvPr id="2" name="TextBox 1"/>
          <p:cNvSpPr txBox="1"/>
          <p:nvPr/>
        </p:nvSpPr>
        <p:spPr>
          <a:xfrm>
            <a:off x="755576" y="3068960"/>
            <a:ext cx="2960682" cy="646331"/>
          </a:xfrm>
          <a:prstGeom prst="rect">
            <a:avLst/>
          </a:prstGeom>
          <a:noFill/>
          <a:ln>
            <a:solidFill>
              <a:srgbClr val="FF0000"/>
            </a:solidFill>
          </a:ln>
        </p:spPr>
        <p:txBody>
          <a:bodyPr wrap="none" rtlCol="0">
            <a:spAutoFit/>
          </a:bodyPr>
          <a:lstStyle/>
          <a:p>
            <a:r>
              <a:rPr lang="en-GB" dirty="0" smtClean="0"/>
              <a:t>PICTURE OF RECOMMENDED </a:t>
            </a:r>
          </a:p>
          <a:p>
            <a:r>
              <a:rPr lang="en-GB" dirty="0" smtClean="0"/>
              <a:t>SAMPLE CONTAINER</a:t>
            </a:r>
            <a:endParaRPr lang="en-GB" dirty="0"/>
          </a:p>
        </p:txBody>
      </p:sp>
      <p:sp>
        <p:nvSpPr>
          <p:cNvPr id="14" name="TextBox 13"/>
          <p:cNvSpPr txBox="1"/>
          <p:nvPr/>
        </p:nvSpPr>
        <p:spPr>
          <a:xfrm>
            <a:off x="253218" y="4429326"/>
            <a:ext cx="2987806" cy="1384995"/>
          </a:xfrm>
          <a:prstGeom prst="rect">
            <a:avLst/>
          </a:prstGeom>
          <a:noFill/>
          <a:ln>
            <a:solidFill>
              <a:srgbClr val="FF0000"/>
            </a:solidFill>
          </a:ln>
        </p:spPr>
        <p:txBody>
          <a:bodyPr wrap="none" rtlCol="0">
            <a:spAutoFit/>
          </a:bodyPr>
          <a:lstStyle/>
          <a:p>
            <a:r>
              <a:rPr lang="en-GB" sz="1400" b="1" dirty="0" smtClean="0">
                <a:solidFill>
                  <a:srgbClr val="FF0000"/>
                </a:solidFill>
              </a:rPr>
              <a:t>Health and Safety Considerations</a:t>
            </a:r>
          </a:p>
          <a:p>
            <a:r>
              <a:rPr lang="en-GB" sz="1400" b="1" dirty="0" smtClean="0">
                <a:solidFill>
                  <a:srgbClr val="FF0000"/>
                </a:solidFill>
              </a:rPr>
              <a:t>Please ensure relevant clinical</a:t>
            </a:r>
          </a:p>
          <a:p>
            <a:r>
              <a:rPr lang="en-GB" sz="1400" b="1" dirty="0" smtClean="0">
                <a:solidFill>
                  <a:srgbClr val="FF0000"/>
                </a:solidFill>
              </a:rPr>
              <a:t>Information is provided to highlight </a:t>
            </a:r>
          </a:p>
          <a:p>
            <a:r>
              <a:rPr lang="en-GB" sz="1400" b="1" dirty="0" smtClean="0">
                <a:solidFill>
                  <a:srgbClr val="FF0000"/>
                </a:solidFill>
              </a:rPr>
              <a:t>risks associated with this sample type</a:t>
            </a:r>
          </a:p>
          <a:p>
            <a:r>
              <a:rPr lang="en-GB" sz="1400" b="1" dirty="0" smtClean="0">
                <a:solidFill>
                  <a:srgbClr val="FF0000"/>
                </a:solidFill>
              </a:rPr>
              <a:t>Such as:</a:t>
            </a:r>
          </a:p>
          <a:p>
            <a:r>
              <a:rPr lang="en-GB" sz="1400" b="1" dirty="0" smtClean="0">
                <a:solidFill>
                  <a:srgbClr val="FF0000"/>
                </a:solidFill>
              </a:rPr>
              <a:t>REFER TO </a:t>
            </a:r>
            <a:r>
              <a:rPr lang="en-GB" sz="1400" b="1" dirty="0" smtClean="0">
                <a:solidFill>
                  <a:srgbClr val="FF0000"/>
                </a:solidFill>
                <a:hlinkClick r:id="rId4" action="ppaction://hlinksldjump"/>
              </a:rPr>
              <a:t>CLINICAL INFORMATION</a:t>
            </a:r>
            <a:endParaRPr lang="en-GB" sz="1400" b="1" dirty="0" smtClean="0">
              <a:solidFill>
                <a:srgbClr val="FF0000"/>
              </a:solidFill>
            </a:endParaRPr>
          </a:p>
        </p:txBody>
      </p:sp>
      <p:sp>
        <p:nvSpPr>
          <p:cNvPr id="3" name="TextBox 2"/>
          <p:cNvSpPr txBox="1"/>
          <p:nvPr/>
        </p:nvSpPr>
        <p:spPr>
          <a:xfrm>
            <a:off x="4736405" y="3759423"/>
            <a:ext cx="4222951" cy="1200329"/>
          </a:xfrm>
          <a:prstGeom prst="rect">
            <a:avLst/>
          </a:prstGeom>
          <a:noFill/>
        </p:spPr>
        <p:txBody>
          <a:bodyPr wrap="none" rtlCol="0">
            <a:spAutoFit/>
          </a:bodyPr>
          <a:lstStyle/>
          <a:p>
            <a:r>
              <a:rPr lang="en-GB" b="1" dirty="0" smtClean="0"/>
              <a:t>WHERE THE UKAS SYMBOL IS FOUND THE </a:t>
            </a:r>
          </a:p>
          <a:p>
            <a:r>
              <a:rPr lang="en-GB" b="1" dirty="0" smtClean="0"/>
              <a:t>TEST HAS BEEN APPROVED BY UKAS AND </a:t>
            </a:r>
          </a:p>
          <a:p>
            <a:r>
              <a:rPr lang="en-GB" b="1" dirty="0" smtClean="0"/>
              <a:t>CAN BE FOUND ON THE UKAS WEBSITE BY</a:t>
            </a:r>
          </a:p>
          <a:p>
            <a:r>
              <a:rPr lang="en-GB" b="1" dirty="0" smtClean="0"/>
              <a:t>FOLLOWING HYPERLINK</a:t>
            </a:r>
            <a:endParaRPr lang="en-GB" b="1" dirty="0"/>
          </a:p>
        </p:txBody>
      </p:sp>
    </p:spTree>
    <p:extLst>
      <p:ext uri="{BB962C8B-B14F-4D97-AF65-F5344CB8AC3E}">
        <p14:creationId xmlns:p14="http://schemas.microsoft.com/office/powerpoint/2010/main" val="89156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GB" sz="2800" b="1" dirty="0" smtClean="0"/>
              <a:t>SIGNIFICIANT ADDITIONAL LABORATORY TESTING</a:t>
            </a:r>
            <a:br>
              <a:rPr lang="en-GB" sz="2800" b="1" dirty="0" smtClean="0"/>
            </a:br>
            <a:endParaRPr lang="en-GB" sz="2800" b="1" dirty="0"/>
          </a:p>
        </p:txBody>
      </p:sp>
      <p:graphicFrame>
        <p:nvGraphicFramePr>
          <p:cNvPr id="4" name="Table 3"/>
          <p:cNvGraphicFramePr>
            <a:graphicFrameLocks noGrp="1"/>
          </p:cNvGraphicFramePr>
          <p:nvPr>
            <p:extLst>
              <p:ext uri="{D42A27DB-BD31-4B8C-83A1-F6EECF244321}">
                <p14:modId xmlns:p14="http://schemas.microsoft.com/office/powerpoint/2010/main" val="3094429227"/>
              </p:ext>
            </p:extLst>
          </p:nvPr>
        </p:nvGraphicFramePr>
        <p:xfrm>
          <a:off x="467544" y="1457061"/>
          <a:ext cx="7920879" cy="4549374"/>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val="20000"/>
                    </a:ext>
                  </a:extLst>
                </a:gridCol>
                <a:gridCol w="2640293">
                  <a:extLst>
                    <a:ext uri="{9D8B030D-6E8A-4147-A177-3AD203B41FA5}">
                      <a16:colId xmlns:a16="http://schemas.microsoft.com/office/drawing/2014/main" val="20001"/>
                    </a:ext>
                  </a:extLst>
                </a:gridCol>
                <a:gridCol w="2640293">
                  <a:extLst>
                    <a:ext uri="{9D8B030D-6E8A-4147-A177-3AD203B41FA5}">
                      <a16:colId xmlns:a16="http://schemas.microsoft.com/office/drawing/2014/main" val="20002"/>
                    </a:ext>
                  </a:extLst>
                </a:gridCol>
              </a:tblGrid>
              <a:tr h="621069">
                <a:tc>
                  <a:txBody>
                    <a:bodyPr/>
                    <a:lstStyle/>
                    <a:p>
                      <a:r>
                        <a:rPr lang="en-GB" sz="1600" dirty="0" smtClean="0"/>
                        <a:t>TESTING</a:t>
                      </a:r>
                      <a:endParaRPr lang="en-GB" sz="1600" dirty="0"/>
                    </a:p>
                  </a:txBody>
                  <a:tcPr/>
                </a:tc>
                <a:tc>
                  <a:txBody>
                    <a:bodyPr/>
                    <a:lstStyle/>
                    <a:p>
                      <a:r>
                        <a:rPr lang="en-GB" sz="1600" dirty="0" smtClean="0"/>
                        <a:t>USER INFORMATION</a:t>
                      </a:r>
                      <a:endParaRPr lang="en-GB" sz="1600" dirty="0"/>
                    </a:p>
                  </a:txBody>
                  <a:tcPr/>
                </a:tc>
                <a:tc>
                  <a:txBody>
                    <a:bodyPr/>
                    <a:lstStyle/>
                    <a:p>
                      <a:r>
                        <a:rPr lang="en-GB" sz="1600" dirty="0" smtClean="0"/>
                        <a:t>UKAS STATUS</a:t>
                      </a:r>
                      <a:endParaRPr lang="en-GB" sz="1600" dirty="0"/>
                    </a:p>
                  </a:txBody>
                  <a:tcPr/>
                </a:tc>
                <a:extLst>
                  <a:ext uri="{0D108BD9-81ED-4DB2-BD59-A6C34878D82A}">
                    <a16:rowId xmlns:a16="http://schemas.microsoft.com/office/drawing/2014/main" val="10000"/>
                  </a:ext>
                </a:extLst>
              </a:tr>
              <a:tr h="621069">
                <a:tc>
                  <a:txBody>
                    <a:bodyPr/>
                    <a:lstStyle/>
                    <a:p>
                      <a:r>
                        <a:rPr lang="en-GB" sz="1600" dirty="0" smtClean="0"/>
                        <a:t>AUTOMATED SENSITIVITY</a:t>
                      </a:r>
                      <a:r>
                        <a:rPr lang="en-GB" sz="1600" baseline="0" dirty="0" smtClean="0"/>
                        <a:t> TESTING</a:t>
                      </a:r>
                      <a:endParaRPr lang="en-GB" sz="1600" dirty="0"/>
                    </a:p>
                  </a:txBody>
                  <a:tcPr/>
                </a:tc>
                <a:tc>
                  <a:txBody>
                    <a:bodyPr/>
                    <a:lstStyle/>
                    <a:p>
                      <a:r>
                        <a:rPr lang="en-GB" sz="1600" dirty="0" smtClean="0"/>
                        <a:t>ALL SIGNIFICIANT BACTERIAL GROWTH</a:t>
                      </a:r>
                      <a:endParaRPr lang="en-GB" sz="1600" dirty="0"/>
                    </a:p>
                  </a:txBody>
                  <a:tcPr/>
                </a:tc>
                <a:tc>
                  <a:txBody>
                    <a:bodyPr/>
                    <a:lstStyle/>
                    <a:p>
                      <a:r>
                        <a:rPr lang="en-GB" sz="1600" dirty="0" smtClean="0"/>
                        <a:t>ACCREDITED</a:t>
                      </a:r>
                      <a:endParaRPr lang="en-GB" sz="1600" dirty="0"/>
                    </a:p>
                  </a:txBody>
                  <a:tcPr/>
                </a:tc>
                <a:extLst>
                  <a:ext uri="{0D108BD9-81ED-4DB2-BD59-A6C34878D82A}">
                    <a16:rowId xmlns:a16="http://schemas.microsoft.com/office/drawing/2014/main" val="10001"/>
                  </a:ext>
                </a:extLst>
              </a:tr>
              <a:tr h="621069">
                <a:tc>
                  <a:txBody>
                    <a:bodyPr/>
                    <a:lstStyle/>
                    <a:p>
                      <a:r>
                        <a:rPr lang="en-GB" sz="1600" dirty="0" smtClean="0"/>
                        <a:t>DIRECT ANTIBIOTIC</a:t>
                      </a:r>
                      <a:r>
                        <a:rPr lang="en-GB" sz="1600" baseline="0" dirty="0" smtClean="0"/>
                        <a:t> </a:t>
                      </a:r>
                      <a:r>
                        <a:rPr lang="en-GB" sz="1600" dirty="0" smtClean="0"/>
                        <a:t>SENSITIVITY TESTING</a:t>
                      </a:r>
                      <a:endParaRPr lang="en-GB" sz="1600" dirty="0"/>
                    </a:p>
                  </a:txBody>
                  <a:tcPr/>
                </a:tc>
                <a:tc>
                  <a:txBody>
                    <a:bodyPr/>
                    <a:lstStyle/>
                    <a:p>
                      <a:r>
                        <a:rPr lang="en-GB" sz="1600" dirty="0" smtClean="0"/>
                        <a:t>BLOOD CULTURES AND OTHER SAMPLES </a:t>
                      </a:r>
                      <a:endParaRPr lang="en-GB" sz="1600" dirty="0"/>
                    </a:p>
                  </a:txBody>
                  <a:tcPr/>
                </a:tc>
                <a:tc>
                  <a:txBody>
                    <a:bodyPr/>
                    <a:lstStyle/>
                    <a:p>
                      <a:r>
                        <a:rPr lang="en-GB" sz="1600" dirty="0" smtClean="0"/>
                        <a:t>NOT ACCREDITED</a:t>
                      </a:r>
                      <a:endParaRPr lang="en-GB" sz="1600" dirty="0"/>
                    </a:p>
                  </a:txBody>
                  <a:tcPr/>
                </a:tc>
                <a:extLst>
                  <a:ext uri="{0D108BD9-81ED-4DB2-BD59-A6C34878D82A}">
                    <a16:rowId xmlns:a16="http://schemas.microsoft.com/office/drawing/2014/main" val="10002"/>
                  </a:ext>
                </a:extLst>
              </a:tr>
              <a:tr h="621069">
                <a:tc>
                  <a:txBody>
                    <a:bodyPr/>
                    <a:lstStyle/>
                    <a:p>
                      <a:r>
                        <a:rPr lang="en-GB" sz="1600" dirty="0" smtClean="0"/>
                        <a:t>EUCAST ANTIBITOTIC SENSITIVITY TESTING</a:t>
                      </a:r>
                      <a:endParaRPr lang="en-GB" sz="1600" dirty="0"/>
                    </a:p>
                  </a:txBody>
                  <a:tcPr/>
                </a:tc>
                <a:tc>
                  <a:txBody>
                    <a:bodyPr/>
                    <a:lstStyle/>
                    <a:p>
                      <a:r>
                        <a:rPr lang="en-GB" sz="1600" dirty="0" smtClean="0"/>
                        <a:t>ALL SIGNIFICANT BACTERIAL GROWTH</a:t>
                      </a:r>
                      <a:endParaRPr lang="en-GB" sz="1600" dirty="0"/>
                    </a:p>
                  </a:txBody>
                  <a:tcPr/>
                </a:tc>
                <a:tc>
                  <a:txBody>
                    <a:bodyPr/>
                    <a:lstStyle/>
                    <a:p>
                      <a:r>
                        <a:rPr lang="en-GB" sz="1600" dirty="0" smtClean="0"/>
                        <a:t>ACCREDITED</a:t>
                      </a:r>
                      <a:endParaRPr lang="en-GB" sz="1600" dirty="0"/>
                    </a:p>
                  </a:txBody>
                  <a:tcPr/>
                </a:tc>
                <a:extLst>
                  <a:ext uri="{0D108BD9-81ED-4DB2-BD59-A6C34878D82A}">
                    <a16:rowId xmlns:a16="http://schemas.microsoft.com/office/drawing/2014/main" val="10003"/>
                  </a:ext>
                </a:extLst>
              </a:tr>
              <a:tr h="621069">
                <a:tc>
                  <a:txBody>
                    <a:bodyPr/>
                    <a:lstStyle/>
                    <a:p>
                      <a:r>
                        <a:rPr lang="en-GB" sz="1600" dirty="0" smtClean="0"/>
                        <a:t>PARASITE</a:t>
                      </a:r>
                      <a:r>
                        <a:rPr lang="en-GB" sz="1600" baseline="0" dirty="0" smtClean="0"/>
                        <a:t> DETECTION </a:t>
                      </a:r>
                      <a:endParaRPr lang="en-GB" sz="1600" dirty="0"/>
                    </a:p>
                  </a:txBody>
                  <a:tcPr/>
                </a:tc>
                <a:tc>
                  <a:txBody>
                    <a:bodyPr/>
                    <a:lstStyle/>
                    <a:p>
                      <a:r>
                        <a:rPr lang="en-GB" sz="1600" dirty="0" smtClean="0"/>
                        <a:t>ALL SUITABLE FAECES</a:t>
                      </a:r>
                      <a:r>
                        <a:rPr lang="en-GB" sz="1600" baseline="0" dirty="0" smtClean="0"/>
                        <a:t> SAMPLES</a:t>
                      </a:r>
                      <a:endParaRPr lang="en-GB" sz="1600" dirty="0"/>
                    </a:p>
                  </a:txBody>
                  <a:tcPr/>
                </a:tc>
                <a:tc>
                  <a:txBody>
                    <a:bodyPr/>
                    <a:lstStyle/>
                    <a:p>
                      <a:r>
                        <a:rPr lang="en-GB" sz="1600" dirty="0" smtClean="0"/>
                        <a:t>ACCREDITED</a:t>
                      </a:r>
                      <a:endParaRPr lang="en-GB" sz="1600" dirty="0"/>
                    </a:p>
                  </a:txBody>
                  <a:tcPr/>
                </a:tc>
                <a:extLst>
                  <a:ext uri="{0D108BD9-81ED-4DB2-BD59-A6C34878D82A}">
                    <a16:rowId xmlns:a16="http://schemas.microsoft.com/office/drawing/2014/main" val="10004"/>
                  </a:ext>
                </a:extLst>
              </a:tr>
              <a:tr h="621069">
                <a:tc>
                  <a:txBody>
                    <a:bodyPr/>
                    <a:lstStyle/>
                    <a:p>
                      <a:r>
                        <a:rPr lang="en-GB" sz="1600" dirty="0" smtClean="0"/>
                        <a:t>MRSA PCR</a:t>
                      </a:r>
                      <a:endParaRPr lang="en-GB" sz="1600" dirty="0"/>
                    </a:p>
                  </a:txBody>
                  <a:tcPr/>
                </a:tc>
                <a:tc>
                  <a:txBody>
                    <a:bodyPr/>
                    <a:lstStyle/>
                    <a:p>
                      <a:r>
                        <a:rPr lang="en-GB" sz="1600" dirty="0" smtClean="0"/>
                        <a:t>ON REQUEST OR INTERNAL</a:t>
                      </a:r>
                      <a:r>
                        <a:rPr lang="en-GB" sz="1600" baseline="0" dirty="0" smtClean="0"/>
                        <a:t> RESULT VERIFICATION</a:t>
                      </a:r>
                      <a:endParaRPr lang="en-GB" sz="1600" dirty="0"/>
                    </a:p>
                  </a:txBody>
                  <a:tcPr/>
                </a:tc>
                <a:tc>
                  <a:txBody>
                    <a:bodyPr/>
                    <a:lstStyle/>
                    <a:p>
                      <a:r>
                        <a:rPr lang="en-GB" sz="1600" dirty="0" smtClean="0"/>
                        <a:t>ACCREDITED</a:t>
                      </a:r>
                      <a:endParaRPr lang="en-GB" sz="1600" dirty="0"/>
                    </a:p>
                  </a:txBody>
                  <a:tcPr/>
                </a:tc>
                <a:extLst>
                  <a:ext uri="{0D108BD9-81ED-4DB2-BD59-A6C34878D82A}">
                    <a16:rowId xmlns:a16="http://schemas.microsoft.com/office/drawing/2014/main" val="10005"/>
                  </a:ext>
                </a:extLst>
              </a:tr>
              <a:tr h="621069">
                <a:tc>
                  <a:txBody>
                    <a:bodyPr/>
                    <a:lstStyle/>
                    <a:p>
                      <a:r>
                        <a:rPr lang="en-GB" sz="1600" dirty="0" smtClean="0"/>
                        <a:t>TB PCR</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ON REQUEST OR INTERNAL</a:t>
                      </a:r>
                      <a:r>
                        <a:rPr lang="en-GB" sz="1600" baseline="0" dirty="0" smtClean="0"/>
                        <a:t> RESULT VERIFICATION</a:t>
                      </a:r>
                      <a:endParaRPr lang="en-GB" sz="1600" dirty="0" smtClean="0"/>
                    </a:p>
                    <a:p>
                      <a:endParaRPr lang="en-GB" sz="1600" dirty="0"/>
                    </a:p>
                  </a:txBody>
                  <a:tcPr/>
                </a:tc>
                <a:tc>
                  <a:txBody>
                    <a:bodyPr/>
                    <a:lstStyle/>
                    <a:p>
                      <a:r>
                        <a:rPr lang="en-GB" sz="1600" dirty="0" smtClean="0"/>
                        <a:t>ACCREDITED</a:t>
                      </a:r>
                      <a:endParaRPr lang="en-GB" sz="160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75556" y="1054575"/>
            <a:ext cx="7992888" cy="400110"/>
          </a:xfrm>
          <a:prstGeom prst="rect">
            <a:avLst/>
          </a:prstGeom>
          <a:noFill/>
        </p:spPr>
        <p:txBody>
          <a:bodyPr wrap="square" rtlCol="0">
            <a:spAutoFit/>
          </a:bodyPr>
          <a:lstStyle/>
          <a:p>
            <a:pPr algn="ctr"/>
            <a:r>
              <a:rPr lang="en-GB" sz="1000" b="1" dirty="0" smtClean="0"/>
              <a:t> PLEASE FOLLOW THE HYPERLINK FOR A FULL LIST OF BOLTON ROYAL NHS FOUNDTION TRUST UKAS APPROVED TESTING SCHEDULE 8707</a:t>
            </a:r>
          </a:p>
          <a:p>
            <a:pPr algn="ctr"/>
            <a:r>
              <a:rPr lang="en-GB" sz="1000" u="sng" dirty="0" smtClean="0">
                <a:hlinkClick r:id="rId2"/>
              </a:rPr>
              <a:t>BOLTON </a:t>
            </a:r>
            <a:r>
              <a:rPr lang="en-GB" sz="1000" u="sng" dirty="0">
                <a:hlinkClick r:id="rId2"/>
              </a:rPr>
              <a:t>MICROBIOLOGY UKAS SCHEDULE WEBSITE</a:t>
            </a:r>
            <a:r>
              <a:rPr lang="en-GB" sz="1000" dirty="0"/>
              <a:t> </a:t>
            </a:r>
          </a:p>
        </p:txBody>
      </p:sp>
    </p:spTree>
    <p:extLst>
      <p:ext uri="{BB962C8B-B14F-4D97-AF65-F5344CB8AC3E}">
        <p14:creationId xmlns:p14="http://schemas.microsoft.com/office/powerpoint/2010/main" val="2044116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HYPERLINKS TO SPECIFIC TESTS</a:t>
            </a:r>
            <a:endParaRPr lang="en-GB" dirty="0"/>
          </a:p>
        </p:txBody>
      </p:sp>
      <p:sp>
        <p:nvSpPr>
          <p:cNvPr id="5" name="Content Placeholder 4"/>
          <p:cNvSpPr>
            <a:spLocks noGrp="1"/>
          </p:cNvSpPr>
          <p:nvPr>
            <p:ph idx="1"/>
          </p:nvPr>
        </p:nvSpPr>
        <p:spPr>
          <a:xfrm>
            <a:off x="467544" y="1165205"/>
            <a:ext cx="8229600" cy="4525963"/>
          </a:xfrm>
        </p:spPr>
        <p:txBody>
          <a:bodyPr>
            <a:normAutofit lnSpcReduction="10000"/>
          </a:bodyPr>
          <a:lstStyle/>
          <a:p>
            <a:r>
              <a:rPr lang="en-GB" sz="1800" dirty="0" smtClean="0">
                <a:hlinkClick r:id="rId2" action="ppaction://hlinksldjump"/>
              </a:rPr>
              <a:t>AAFB/MYCOBACTERIAL CULTURE</a:t>
            </a:r>
            <a:endParaRPr lang="en-GB" sz="1800" dirty="0" smtClean="0"/>
          </a:p>
          <a:p>
            <a:r>
              <a:rPr lang="en-GB" sz="1800" dirty="0" smtClean="0">
                <a:hlinkClick r:id="rId3" action="ppaction://hlinksldjump"/>
              </a:rPr>
              <a:t>BLOOD CULTURES</a:t>
            </a:r>
            <a:endParaRPr lang="en-GB" sz="1800" dirty="0" smtClean="0"/>
          </a:p>
          <a:p>
            <a:r>
              <a:rPr lang="en-GB" sz="1800" dirty="0" smtClean="0">
                <a:hlinkClick r:id="rId4" action="ppaction://hlinksldjump"/>
              </a:rPr>
              <a:t>BIOFIRE MENINGITIS PCR</a:t>
            </a:r>
            <a:endParaRPr lang="en-GB" sz="1800" dirty="0" smtClean="0"/>
          </a:p>
          <a:p>
            <a:r>
              <a:rPr lang="en-GB" sz="1800" dirty="0" smtClean="0">
                <a:hlinkClick r:id="rId5" action="ppaction://hlinksldjump"/>
              </a:rPr>
              <a:t>CARBAPENEMASE DETECTION</a:t>
            </a:r>
            <a:endParaRPr lang="en-GB" sz="1800" dirty="0" smtClean="0"/>
          </a:p>
          <a:p>
            <a:r>
              <a:rPr lang="en-GB" sz="1800" dirty="0" smtClean="0">
                <a:hlinkClick r:id="rId6" action="ppaction://hlinksldjump"/>
              </a:rPr>
              <a:t>CHLAMYDIA/GC DETECTION</a:t>
            </a:r>
            <a:endParaRPr lang="en-GB" sz="1800" dirty="0" smtClean="0"/>
          </a:p>
          <a:p>
            <a:r>
              <a:rPr lang="en-GB" sz="1800" dirty="0" smtClean="0">
                <a:hlinkClick r:id="rId7" action="ppaction://hlinksldjump"/>
              </a:rPr>
              <a:t>ENVIRONMENTAL WATER SAMPLING</a:t>
            </a:r>
            <a:endParaRPr lang="en-GB" sz="1800" dirty="0" smtClean="0"/>
          </a:p>
          <a:p>
            <a:r>
              <a:rPr lang="en-GB" sz="1800" dirty="0" smtClean="0">
                <a:hlinkClick r:id="rId8" action="ppaction://hlinksldjump"/>
              </a:rPr>
              <a:t>FAECES CULTURE</a:t>
            </a:r>
            <a:endParaRPr lang="en-GB" sz="1800" dirty="0" smtClean="0"/>
          </a:p>
          <a:p>
            <a:r>
              <a:rPr lang="en-GB" sz="1800" dirty="0" smtClean="0">
                <a:hlinkClick r:id="rId9" action="ppaction://hlinksldjump"/>
              </a:rPr>
              <a:t>COVID, FLU A/B, RSV DETECTION</a:t>
            </a:r>
            <a:endParaRPr lang="en-GB" sz="1800" dirty="0" smtClean="0"/>
          </a:p>
          <a:p>
            <a:r>
              <a:rPr lang="en-GB" sz="1800" dirty="0" smtClean="0">
                <a:hlinkClick r:id="rId10" action="ppaction://hlinksldjump"/>
              </a:rPr>
              <a:t>FLUIDS (CHEST, BAL, NBL)</a:t>
            </a:r>
            <a:endParaRPr lang="en-GB" sz="1800" dirty="0" smtClean="0"/>
          </a:p>
          <a:p>
            <a:r>
              <a:rPr lang="en-GB" sz="1800" dirty="0" smtClean="0">
                <a:hlinkClick r:id="rId11" action="ppaction://hlinksldjump"/>
              </a:rPr>
              <a:t>C.DIFFICILE TESTING</a:t>
            </a:r>
            <a:endParaRPr lang="en-GB" sz="1800" dirty="0" smtClean="0"/>
          </a:p>
          <a:p>
            <a:r>
              <a:rPr lang="en-GB" sz="1800" dirty="0" smtClean="0">
                <a:hlinkClick r:id="rId12" action="ppaction://hlinksldjump"/>
              </a:rPr>
              <a:t>GENITAL CULTURE</a:t>
            </a:r>
            <a:endParaRPr lang="en-GB" sz="1800" dirty="0" smtClean="0"/>
          </a:p>
          <a:p>
            <a:r>
              <a:rPr lang="en-GB" sz="1800" dirty="0" smtClean="0">
                <a:hlinkClick r:id="rId13" action="ppaction://hlinksldjump"/>
              </a:rPr>
              <a:t>GUM SAMPLES </a:t>
            </a:r>
            <a:endParaRPr lang="en-GB" sz="1800" dirty="0" smtClean="0"/>
          </a:p>
          <a:p>
            <a:r>
              <a:rPr lang="en-GB" sz="1800" dirty="0" smtClean="0">
                <a:hlinkClick r:id="rId14" action="ppaction://hlinksldjump"/>
              </a:rPr>
              <a:t>HELICOBACTER PYLORI DETECTION</a:t>
            </a:r>
            <a:endParaRPr lang="en-GB" sz="1800" dirty="0" smtClean="0"/>
          </a:p>
          <a:p>
            <a:r>
              <a:rPr lang="en-GB" sz="1800" dirty="0" smtClean="0">
                <a:hlinkClick r:id="rId15" action="ppaction://hlinksldjump"/>
              </a:rPr>
              <a:t>HERPES VIRUS DETECTION</a:t>
            </a:r>
            <a:endParaRPr lang="en-GB" sz="1800" dirty="0" smtClean="0"/>
          </a:p>
          <a:p>
            <a:endParaRPr lang="en-GB" sz="1000" dirty="0" smtClean="0"/>
          </a:p>
          <a:p>
            <a:endParaRPr lang="en-GB" sz="1000" dirty="0" smtClean="0"/>
          </a:p>
          <a:p>
            <a:endParaRPr lang="en-GB" sz="1000" dirty="0" smtClean="0"/>
          </a:p>
          <a:p>
            <a:endParaRPr lang="en-GB" sz="1000" dirty="0"/>
          </a:p>
        </p:txBody>
      </p:sp>
      <p:sp>
        <p:nvSpPr>
          <p:cNvPr id="7" name="TextBox 6"/>
          <p:cNvSpPr txBox="1"/>
          <p:nvPr/>
        </p:nvSpPr>
        <p:spPr>
          <a:xfrm>
            <a:off x="4355976" y="1165205"/>
            <a:ext cx="3610989" cy="3416320"/>
          </a:xfrm>
          <a:prstGeom prst="rect">
            <a:avLst/>
          </a:prstGeom>
          <a:noFill/>
        </p:spPr>
        <p:txBody>
          <a:bodyPr wrap="none" rtlCol="0">
            <a:spAutoFit/>
          </a:bodyPr>
          <a:lstStyle/>
          <a:p>
            <a:pPr marL="285750" indent="-285750">
              <a:buFont typeface="Arial" pitchFamily="34" charset="0"/>
              <a:buChar char="•"/>
            </a:pPr>
            <a:r>
              <a:rPr lang="en-GB" dirty="0" smtClean="0">
                <a:hlinkClick r:id="rId16" action="ppaction://hlinksldjump"/>
              </a:rPr>
              <a:t>MRSA SCREENING</a:t>
            </a:r>
            <a:endParaRPr lang="en-GB" dirty="0" smtClean="0"/>
          </a:p>
          <a:p>
            <a:pPr marL="285750" indent="-285750">
              <a:buFont typeface="Arial" pitchFamily="34" charset="0"/>
              <a:buChar char="•"/>
            </a:pPr>
            <a:r>
              <a:rPr lang="en-GB" dirty="0" smtClean="0">
                <a:hlinkClick r:id="rId17" action="ppaction://hlinksldjump"/>
              </a:rPr>
              <a:t>MYCOLOGY SAMPLES</a:t>
            </a:r>
            <a:endParaRPr lang="en-GB" dirty="0" smtClean="0"/>
          </a:p>
          <a:p>
            <a:pPr marL="285750" indent="-285750">
              <a:buFont typeface="Arial" pitchFamily="34" charset="0"/>
              <a:buChar char="•"/>
            </a:pPr>
            <a:r>
              <a:rPr lang="en-GB" dirty="0" smtClean="0">
                <a:hlinkClick r:id="rId18" action="ppaction://hlinksldjump"/>
              </a:rPr>
              <a:t>NOROVIRUS DETECTION</a:t>
            </a:r>
            <a:endParaRPr lang="en-GB" dirty="0" smtClean="0"/>
          </a:p>
          <a:p>
            <a:pPr marL="285750" indent="-285750">
              <a:buFont typeface="Arial" pitchFamily="34" charset="0"/>
              <a:buChar char="•"/>
            </a:pPr>
            <a:r>
              <a:rPr lang="en-GB" dirty="0" smtClean="0">
                <a:hlinkClick r:id="rId19" action="ppaction://hlinksldjump"/>
              </a:rPr>
              <a:t>ROTA/ADENOVIRUS DETECTION</a:t>
            </a:r>
            <a:endParaRPr lang="en-GB" dirty="0" smtClean="0"/>
          </a:p>
          <a:p>
            <a:pPr marL="285750" indent="-285750">
              <a:buFont typeface="Arial" pitchFamily="34" charset="0"/>
              <a:buChar char="•"/>
            </a:pPr>
            <a:r>
              <a:rPr lang="en-GB" dirty="0" smtClean="0">
                <a:hlinkClick r:id="rId20" action="ppaction://hlinksldjump"/>
              </a:rPr>
              <a:t>SPUTUM CULTURE</a:t>
            </a:r>
            <a:endParaRPr lang="en-GB" dirty="0" smtClean="0"/>
          </a:p>
          <a:p>
            <a:pPr marL="285750" indent="-285750">
              <a:buFont typeface="Arial" pitchFamily="34" charset="0"/>
              <a:buChar char="•"/>
            </a:pPr>
            <a:r>
              <a:rPr lang="en-GB" dirty="0" smtClean="0">
                <a:hlinkClick r:id="rId21" action="ppaction://hlinksldjump"/>
              </a:rPr>
              <a:t>STERILE FLUIDS (CSF/JOINTS)</a:t>
            </a:r>
            <a:endParaRPr lang="en-GB" dirty="0" smtClean="0"/>
          </a:p>
          <a:p>
            <a:pPr marL="285750" indent="-285750">
              <a:buFont typeface="Arial" pitchFamily="34" charset="0"/>
              <a:buChar char="•"/>
            </a:pPr>
            <a:r>
              <a:rPr lang="en-GB" dirty="0" smtClean="0">
                <a:hlinkClick r:id="rId22" action="ppaction://hlinksldjump"/>
              </a:rPr>
              <a:t>URINE CULTURE AND SENSITIVITY</a:t>
            </a:r>
            <a:endParaRPr lang="en-GB" dirty="0" smtClean="0"/>
          </a:p>
          <a:p>
            <a:pPr marL="285750" indent="-285750">
              <a:buFont typeface="Arial" pitchFamily="34" charset="0"/>
              <a:buChar char="•"/>
            </a:pPr>
            <a:r>
              <a:rPr lang="en-GB" dirty="0" smtClean="0">
                <a:hlinkClick r:id="rId23" action="ppaction://hlinksldjump"/>
              </a:rPr>
              <a:t>URINARY ANTIGEN TESTING </a:t>
            </a:r>
          </a:p>
          <a:p>
            <a:pPr marL="742950" lvl="1" indent="-285750">
              <a:buFont typeface="Arial" pitchFamily="34" charset="0"/>
              <a:buChar char="•"/>
            </a:pPr>
            <a:r>
              <a:rPr lang="en-GB" dirty="0" smtClean="0">
                <a:hlinkClick r:id="rId23" action="ppaction://hlinksldjump"/>
              </a:rPr>
              <a:t>(LEGIONELLA, SPNEU)</a:t>
            </a:r>
            <a:endParaRPr lang="en-GB" dirty="0" smtClean="0"/>
          </a:p>
          <a:p>
            <a:pPr marL="285750" indent="-285750">
              <a:buFont typeface="Arial" pitchFamily="34" charset="0"/>
              <a:buChar char="•"/>
            </a:pPr>
            <a:r>
              <a:rPr lang="en-GB" dirty="0" smtClean="0">
                <a:hlinkClick r:id="rId10" action="ppaction://hlinksldjump"/>
              </a:rPr>
              <a:t>WOUND SWABS</a:t>
            </a:r>
            <a:endParaRPr lang="en-GB" dirty="0" smtClean="0"/>
          </a:p>
          <a:p>
            <a:pPr marL="285750" indent="-285750">
              <a:buFont typeface="Arial" pitchFamily="34" charset="0"/>
              <a:buChar char="•"/>
            </a:pPr>
            <a:r>
              <a:rPr lang="en-GB" dirty="0" smtClean="0">
                <a:hlinkClick r:id="rId10" action="ppaction://hlinksldjump"/>
              </a:rPr>
              <a:t>TISSUE SAMPLES</a:t>
            </a:r>
            <a:endParaRPr lang="en-GB" dirty="0" smtClean="0"/>
          </a:p>
          <a:p>
            <a:pPr marL="285750" indent="-285750">
              <a:buFont typeface="Arial" pitchFamily="34" charset="0"/>
              <a:buChar char="•"/>
            </a:pPr>
            <a:r>
              <a:rPr lang="en-GB" dirty="0" smtClean="0">
                <a:hlinkClick r:id="rId24" action="ppaction://hlinksldjump"/>
              </a:rPr>
              <a:t>VRE SCREEN</a:t>
            </a:r>
            <a:endParaRPr lang="en-GB" dirty="0" smtClean="0"/>
          </a:p>
        </p:txBody>
      </p:sp>
      <p:sp>
        <p:nvSpPr>
          <p:cNvPr id="3" name="TextBox 2"/>
          <p:cNvSpPr txBox="1"/>
          <p:nvPr/>
        </p:nvSpPr>
        <p:spPr>
          <a:xfrm>
            <a:off x="755576" y="5805264"/>
            <a:ext cx="7344816" cy="646331"/>
          </a:xfrm>
          <a:prstGeom prst="rect">
            <a:avLst/>
          </a:prstGeom>
          <a:noFill/>
        </p:spPr>
        <p:txBody>
          <a:bodyPr wrap="square" rtlCol="0">
            <a:spAutoFit/>
          </a:bodyPr>
          <a:lstStyle/>
          <a:p>
            <a:r>
              <a:rPr lang="en-GB" b="1" dirty="0" smtClean="0"/>
              <a:t>If you are unable to find the required Microbiology test within this handbook, please check the Assay Finder before contacting the Laboratory</a:t>
            </a:r>
            <a:endParaRPr lang="en-GB" b="1" dirty="0"/>
          </a:p>
        </p:txBody>
      </p:sp>
    </p:spTree>
    <p:extLst>
      <p:ext uri="{BB962C8B-B14F-4D97-AF65-F5344CB8AC3E}">
        <p14:creationId xmlns:p14="http://schemas.microsoft.com/office/powerpoint/2010/main" val="45307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524677"/>
            <a:ext cx="3873112" cy="923330"/>
          </a:xfrm>
          <a:prstGeom prst="rect">
            <a:avLst/>
          </a:prstGeom>
          <a:noFill/>
        </p:spPr>
        <p:txBody>
          <a:bodyPr wrap="none" rtlCol="0">
            <a:spAutoFit/>
          </a:bodyPr>
          <a:lstStyle/>
          <a:p>
            <a:r>
              <a:rPr lang="en-GB" b="1" dirty="0" smtClean="0"/>
              <a:t>Sample Container:</a:t>
            </a:r>
          </a:p>
          <a:p>
            <a:r>
              <a:rPr lang="en-GB" b="1" dirty="0" smtClean="0"/>
              <a:t>YELLOW LID 60ML STERILE CONTAINER</a:t>
            </a:r>
          </a:p>
          <a:p>
            <a:endParaRPr lang="en-GB" b="1"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502727" y="3105785"/>
            <a:ext cx="1509927" cy="1580294"/>
          </a:xfrm>
          <a:prstGeom prst="rect">
            <a:avLst/>
          </a:prstGeom>
        </p:spPr>
      </p:pic>
      <p:sp>
        <p:nvSpPr>
          <p:cNvPr id="11" name="Rectangle 10"/>
          <p:cNvSpPr/>
          <p:nvPr/>
        </p:nvSpPr>
        <p:spPr>
          <a:xfrm>
            <a:off x="4572000" y="2656944"/>
            <a:ext cx="4248472" cy="2585323"/>
          </a:xfrm>
          <a:prstGeom prst="rect">
            <a:avLst/>
          </a:prstGeom>
          <a:ln>
            <a:solidFill>
              <a:schemeClr val="tx1"/>
            </a:solidFill>
          </a:ln>
        </p:spPr>
        <p:txBody>
          <a:bodyPr wrap="square">
            <a:spAutoFit/>
          </a:bodyPr>
          <a:lstStyle/>
          <a:p>
            <a:pPr algn="ctr"/>
            <a:r>
              <a:rPr lang="en-GB" b="1" dirty="0" smtClean="0"/>
              <a:t>Specimen Requirements/ Potential </a:t>
            </a:r>
            <a:r>
              <a:rPr lang="en-GB" b="1" dirty="0" err="1" smtClean="0"/>
              <a:t>interferants</a:t>
            </a:r>
            <a:r>
              <a:rPr lang="en-GB" b="1" dirty="0" smtClean="0"/>
              <a:t> in the assay (drugs/ dietary compounds)</a:t>
            </a:r>
          </a:p>
          <a:p>
            <a:endParaRPr lang="en-GB" b="1" dirty="0"/>
          </a:p>
          <a:p>
            <a:pPr marL="285750" indent="-285750">
              <a:buFont typeface="Arial" pitchFamily="34" charset="0"/>
              <a:buChar char="•"/>
            </a:pPr>
            <a:r>
              <a:rPr lang="en-GB" dirty="0"/>
              <a:t>Fresh </a:t>
            </a:r>
            <a:r>
              <a:rPr lang="en-GB" dirty="0" smtClean="0"/>
              <a:t>Sample</a:t>
            </a:r>
          </a:p>
          <a:p>
            <a:pPr marL="285750" indent="-285750">
              <a:buFont typeface="Arial" pitchFamily="34" charset="0"/>
              <a:buChar char="•"/>
            </a:pPr>
            <a:r>
              <a:rPr lang="en-GB" dirty="0" smtClean="0"/>
              <a:t>Samples </a:t>
            </a:r>
            <a:r>
              <a:rPr lang="en-GB" dirty="0"/>
              <a:t>may be cultured up to 48hrs after collection although interpretation of results should be done with </a:t>
            </a:r>
            <a:r>
              <a:rPr lang="en-GB" dirty="0" smtClean="0"/>
              <a:t>care.</a:t>
            </a:r>
          </a:p>
          <a:p>
            <a:pPr marL="285750" indent="-285750">
              <a:buFont typeface="Arial" pitchFamily="34" charset="0"/>
              <a:buChar char="•"/>
            </a:pPr>
            <a:r>
              <a:rPr lang="en-GB" dirty="0" smtClean="0"/>
              <a:t>Leak </a:t>
            </a:r>
            <a:r>
              <a:rPr lang="en-GB" dirty="0"/>
              <a:t>Proof Container in sealable bag</a:t>
            </a:r>
            <a:r>
              <a:rPr lang="en-GB" dirty="0" smtClean="0"/>
              <a:t>.</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121769389"/>
              </p:ext>
            </p:extLst>
          </p:nvPr>
        </p:nvGraphicFramePr>
        <p:xfrm>
          <a:off x="635997" y="332657"/>
          <a:ext cx="7900732" cy="1522883"/>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24564">
                <a:tc>
                  <a:txBody>
                    <a:bodyPr/>
                    <a:lstStyle/>
                    <a:p>
                      <a:r>
                        <a:rPr lang="en-GB" sz="1600" dirty="0" smtClean="0"/>
                        <a:t>Test/Sample</a:t>
                      </a:r>
                      <a:r>
                        <a:rPr lang="en-GB" sz="1600" baseline="0" dirty="0" smtClean="0"/>
                        <a:t> Type</a:t>
                      </a:r>
                      <a:endParaRPr lang="en-GB" sz="1600" dirty="0"/>
                    </a:p>
                  </a:txBody>
                  <a:tcPr/>
                </a:tc>
                <a:tc>
                  <a:txBody>
                    <a:bodyPr/>
                    <a:lstStyle/>
                    <a:p>
                      <a:r>
                        <a:rPr lang="en-GB" sz="1600" dirty="0" smtClean="0"/>
                        <a:t>Turn round time for results</a:t>
                      </a:r>
                      <a:endParaRPr lang="en-GB" sz="1600" dirty="0"/>
                    </a:p>
                  </a:txBody>
                  <a:tcPr/>
                </a:tc>
                <a:extLst>
                  <a:ext uri="{0D108BD9-81ED-4DB2-BD59-A6C34878D82A}">
                    <a16:rowId xmlns:a16="http://schemas.microsoft.com/office/drawing/2014/main" val="10000"/>
                  </a:ext>
                </a:extLst>
              </a:tr>
              <a:tr h="1187603">
                <a:tc>
                  <a:txBody>
                    <a:bodyPr/>
                    <a:lstStyle/>
                    <a:p>
                      <a:r>
                        <a:rPr lang="en-GB" sz="1600" dirty="0" smtClean="0"/>
                        <a:t>AAFB/Mycobacterial Culture		</a:t>
                      </a:r>
                    </a:p>
                    <a:p>
                      <a:r>
                        <a:rPr lang="en-GB" sz="1600" dirty="0" smtClean="0"/>
                        <a:t>•	Microscopy</a:t>
                      </a:r>
                    </a:p>
                    <a:p>
                      <a:endParaRPr lang="en-GB" sz="1600" dirty="0" smtClean="0"/>
                    </a:p>
                    <a:p>
                      <a:r>
                        <a:rPr lang="en-GB" sz="1600" dirty="0" smtClean="0"/>
                        <a:t>•	Culture</a:t>
                      </a:r>
                    </a:p>
                  </a:txBody>
                  <a:tcPr/>
                </a:tc>
                <a:tc>
                  <a:txBody>
                    <a:bodyPr/>
                    <a:lstStyle/>
                    <a:p>
                      <a:pPr marL="0" indent="0">
                        <a:buFont typeface="Arial" pitchFamily="34" charset="0"/>
                        <a:buNone/>
                      </a:pPr>
                      <a:endParaRPr lang="en-GB" sz="1600" dirty="0" smtClean="0"/>
                    </a:p>
                    <a:p>
                      <a:pPr marL="285750" indent="-285750">
                        <a:buFont typeface="Arial" pitchFamily="34" charset="0"/>
                        <a:buChar char="•"/>
                      </a:pPr>
                      <a:r>
                        <a:rPr lang="en-GB" sz="1600" dirty="0" smtClean="0"/>
                        <a:t>24/7 Service for urgent requests; 2 working day for routine. (90% KPI)</a:t>
                      </a:r>
                    </a:p>
                    <a:p>
                      <a:pPr marL="285750" indent="-285750">
                        <a:buFont typeface="Arial" pitchFamily="34" charset="0"/>
                        <a:buChar char="•"/>
                      </a:pPr>
                      <a:r>
                        <a:rPr lang="en-GB" sz="1600" dirty="0" smtClean="0"/>
                        <a:t>7 weeks (90% KPI)</a:t>
                      </a:r>
                      <a:endParaRPr lang="en-GB" sz="1600"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420693" y="4828510"/>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TB Contact, Previous TB</a:t>
            </a:r>
            <a:endParaRPr lang="en-GB" b="1" dirty="0">
              <a:solidFill>
                <a:srgbClr val="FF0000"/>
              </a:solidFill>
            </a:endParaRPr>
          </a:p>
        </p:txBody>
      </p:sp>
      <p:sp>
        <p:nvSpPr>
          <p:cNvPr id="20" name="TextBox 19"/>
          <p:cNvSpPr txBox="1"/>
          <p:nvPr/>
        </p:nvSpPr>
        <p:spPr>
          <a:xfrm>
            <a:off x="251520" y="2089902"/>
            <a:ext cx="5385000" cy="369332"/>
          </a:xfrm>
          <a:prstGeom prst="rect">
            <a:avLst/>
          </a:prstGeom>
          <a:noFill/>
        </p:spPr>
        <p:txBody>
          <a:bodyPr wrap="none" rtlCol="0">
            <a:spAutoFit/>
          </a:bodyPr>
          <a:lstStyle/>
          <a:p>
            <a:r>
              <a:rPr lang="en-GB" dirty="0" smtClean="0"/>
              <a:t>Sampling Advice: </a:t>
            </a:r>
            <a:r>
              <a:rPr lang="en-GB" dirty="0" smtClean="0">
                <a:hlinkClick r:id="rId3"/>
              </a:rPr>
              <a:t>ROYAL MARSDEN SPUTUM SAMPLING</a:t>
            </a:r>
            <a:endParaRPr lang="en-GB" dirty="0"/>
          </a:p>
        </p:txBody>
      </p:sp>
      <p:grpSp>
        <p:nvGrpSpPr>
          <p:cNvPr id="14" name="Group 13"/>
          <p:cNvGrpSpPr/>
          <p:nvPr/>
        </p:nvGrpSpPr>
        <p:grpSpPr>
          <a:xfrm>
            <a:off x="7351051" y="5325680"/>
            <a:ext cx="1714160" cy="1484103"/>
            <a:chOff x="7351051" y="5242267"/>
            <a:chExt cx="1714160" cy="1484103"/>
          </a:xfrm>
        </p:grpSpPr>
        <p:pic>
          <p:nvPicPr>
            <p:cNvPr id="18" name="Picture 17">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63460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132856"/>
            <a:ext cx="3351751" cy="646331"/>
          </a:xfrm>
          <a:prstGeom prst="rect">
            <a:avLst/>
          </a:prstGeom>
          <a:noFill/>
        </p:spPr>
        <p:txBody>
          <a:bodyPr wrap="none" rtlCol="0">
            <a:spAutoFit/>
          </a:bodyPr>
          <a:lstStyle/>
          <a:p>
            <a:r>
              <a:rPr lang="en-GB" b="1" dirty="0" smtClean="0"/>
              <a:t>Sample Container: BD BACTEC</a:t>
            </a:r>
          </a:p>
          <a:p>
            <a:r>
              <a:rPr lang="en-GB" b="1" dirty="0" smtClean="0"/>
              <a:t>PAEDIATRIC	           ADULTS</a:t>
            </a:r>
            <a:endParaRPr lang="en-GB" b="1" dirty="0"/>
          </a:p>
        </p:txBody>
      </p:sp>
      <p:sp>
        <p:nvSpPr>
          <p:cNvPr id="11" name="Rectangle 10"/>
          <p:cNvSpPr/>
          <p:nvPr/>
        </p:nvSpPr>
        <p:spPr>
          <a:xfrm>
            <a:off x="4355976" y="2273715"/>
            <a:ext cx="4642596" cy="3139321"/>
          </a:xfrm>
          <a:prstGeom prst="rect">
            <a:avLst/>
          </a:prstGeom>
          <a:ln>
            <a:solidFill>
              <a:schemeClr val="tx1"/>
            </a:solidFill>
          </a:ln>
        </p:spPr>
        <p:txBody>
          <a:bodyPr wrap="square">
            <a:spAutoFit/>
          </a:bodyPr>
          <a:lstStyle/>
          <a:p>
            <a:pPr algn="ctr"/>
            <a:r>
              <a:rPr lang="en-GB" b="1" dirty="0" smtClean="0"/>
              <a:t>Specimen Requirements/ Potential interferants in the assay (drugs/ dietary compounds)</a:t>
            </a:r>
            <a:endParaRPr lang="en-GB" b="1" dirty="0"/>
          </a:p>
          <a:p>
            <a:pPr marL="285750" lvl="0" indent="-285750">
              <a:buFont typeface="Arial" pitchFamily="34" charset="0"/>
              <a:buChar char="•"/>
            </a:pPr>
            <a:r>
              <a:rPr lang="en-GB" dirty="0"/>
              <a:t>Use trust Approved Aseptic techniques on collection. Optimum blood volume for each aerobic and anaerobic </a:t>
            </a:r>
            <a:r>
              <a:rPr lang="en-GB" dirty="0" smtClean="0"/>
              <a:t>vial (ADULTS) </a:t>
            </a:r>
            <a:r>
              <a:rPr lang="en-GB" dirty="0"/>
              <a:t>is 8 to 10 mL; </a:t>
            </a:r>
            <a:r>
              <a:rPr lang="en-GB" dirty="0" smtClean="0"/>
              <a:t>(3 </a:t>
            </a:r>
            <a:r>
              <a:rPr lang="en-GB" dirty="0"/>
              <a:t>to 10 mL of blood is </a:t>
            </a:r>
            <a:r>
              <a:rPr lang="en-GB" dirty="0" smtClean="0"/>
              <a:t>acceptable.) Optimum </a:t>
            </a:r>
            <a:r>
              <a:rPr lang="en-GB" dirty="0"/>
              <a:t>blood volume for each </a:t>
            </a:r>
            <a:r>
              <a:rPr lang="en-GB" dirty="0" smtClean="0"/>
              <a:t>PAEDIATRIC vial </a:t>
            </a:r>
            <a:r>
              <a:rPr lang="en-GB" dirty="0"/>
              <a:t>is 1 to 3 mL; </a:t>
            </a:r>
            <a:r>
              <a:rPr lang="en-GB" dirty="0" smtClean="0"/>
              <a:t>(0.5 </a:t>
            </a:r>
            <a:r>
              <a:rPr lang="en-GB" dirty="0"/>
              <a:t>to 5 mL of blood is acceptable</a:t>
            </a:r>
            <a:r>
              <a:rPr lang="en-GB" dirty="0" smtClean="0"/>
              <a:t>.)</a:t>
            </a:r>
            <a:endParaRPr lang="en-GB" dirty="0" smtClean="0">
              <a:effectLst/>
            </a:endParaRPr>
          </a:p>
          <a:p>
            <a:pPr marL="285750" indent="-285750">
              <a:buFont typeface="Arial" pitchFamily="34" charset="0"/>
              <a:buChar char="•"/>
            </a:pPr>
            <a:r>
              <a:rPr lang="en-GB" dirty="0"/>
              <a:t>Please state if patient is on antibiotics</a:t>
            </a:r>
            <a:endParaRPr lang="en-GB"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4143409253"/>
              </p:ext>
            </p:extLst>
          </p:nvPr>
        </p:nvGraphicFramePr>
        <p:xfrm>
          <a:off x="635997" y="332657"/>
          <a:ext cx="7900732" cy="1426780"/>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7131">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1061020">
                <a:tc>
                  <a:txBody>
                    <a:bodyPr/>
                    <a:lstStyle/>
                    <a:p>
                      <a:r>
                        <a:rPr lang="en-GB" dirty="0" smtClean="0"/>
                        <a:t>			</a:t>
                      </a:r>
                    </a:p>
                    <a:p>
                      <a:r>
                        <a:rPr lang="en-GB" dirty="0" smtClean="0"/>
                        <a:t>•	Blood Culture Investigations</a:t>
                      </a:r>
                      <a:endParaRPr lang="en-GB" dirty="0"/>
                    </a:p>
                  </a:txBody>
                  <a:tcPr/>
                </a:tc>
                <a:tc>
                  <a:txBody>
                    <a:bodyPr/>
                    <a:lstStyle/>
                    <a:p>
                      <a:pPr marL="0" indent="0">
                        <a:buFont typeface="Arial" pitchFamily="34" charset="0"/>
                        <a:buNone/>
                      </a:pPr>
                      <a:endParaRPr lang="en-GB" dirty="0" smtClean="0"/>
                    </a:p>
                    <a:p>
                      <a:pPr marL="285750" indent="-285750">
                        <a:buFont typeface="Arial" pitchFamily="34" charset="0"/>
                        <a:buChar char="•"/>
                      </a:pPr>
                      <a:r>
                        <a:rPr lang="en-GB" dirty="0" smtClean="0"/>
                        <a:t>Negative results 5 days (95% KPI)</a:t>
                      </a:r>
                    </a:p>
                    <a:p>
                      <a:pPr marL="285750" indent="-285750">
                        <a:buFont typeface="Arial" pitchFamily="34" charset="0"/>
                        <a:buChar char="•"/>
                      </a:pPr>
                      <a:r>
                        <a:rPr lang="en-GB" dirty="0" smtClean="0"/>
                        <a:t>Positive Results 5-7 days (95% KPI)</a:t>
                      </a:r>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535104"/>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207528" y="4704108"/>
            <a:ext cx="4133247" cy="2031325"/>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Foreign Travel, Specific pathogens:</a:t>
            </a:r>
          </a:p>
          <a:p>
            <a:r>
              <a:rPr lang="en-GB" b="1" dirty="0" smtClean="0">
                <a:solidFill>
                  <a:srgbClr val="FF0000"/>
                </a:solidFill>
              </a:rPr>
              <a:t>S. typhi, </a:t>
            </a:r>
            <a:r>
              <a:rPr lang="en-GB" b="1" dirty="0" err="1" smtClean="0">
                <a:solidFill>
                  <a:srgbClr val="FF0000"/>
                </a:solidFill>
              </a:rPr>
              <a:t>Brucella</a:t>
            </a:r>
            <a:r>
              <a:rPr lang="en-GB" b="1" dirty="0" smtClean="0">
                <a:solidFill>
                  <a:srgbClr val="FF0000"/>
                </a:solidFill>
              </a:rPr>
              <a:t>, </a:t>
            </a:r>
            <a:r>
              <a:rPr lang="en-GB" b="1" dirty="0" err="1" smtClean="0">
                <a:solidFill>
                  <a:srgbClr val="FF0000"/>
                </a:solidFill>
              </a:rPr>
              <a:t>Immunocompromised</a:t>
            </a:r>
            <a:endParaRPr lang="en-GB" b="1"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60" y="2931156"/>
            <a:ext cx="558480" cy="177295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9224" y="2931156"/>
            <a:ext cx="483129" cy="177295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7717" y="2931156"/>
            <a:ext cx="487562" cy="1772952"/>
          </a:xfrm>
          <a:prstGeom prst="rect">
            <a:avLst/>
          </a:prstGeom>
        </p:spPr>
      </p:pic>
      <p:sp>
        <p:nvSpPr>
          <p:cNvPr id="19" name="TextBox 18"/>
          <p:cNvSpPr txBox="1"/>
          <p:nvPr/>
        </p:nvSpPr>
        <p:spPr>
          <a:xfrm>
            <a:off x="207528" y="1845172"/>
            <a:ext cx="7644465" cy="276999"/>
          </a:xfrm>
          <a:prstGeom prst="rect">
            <a:avLst/>
          </a:prstGeom>
          <a:noFill/>
        </p:spPr>
        <p:txBody>
          <a:bodyPr wrap="none" rtlCol="0">
            <a:spAutoFit/>
          </a:bodyPr>
          <a:lstStyle/>
          <a:p>
            <a:r>
              <a:rPr lang="en-GB" sz="1200" dirty="0" smtClean="0"/>
              <a:t>Sampling Advice: </a:t>
            </a:r>
            <a:r>
              <a:rPr lang="en-GB" sz="1200" dirty="0" smtClean="0">
                <a:hlinkClick r:id="rId5"/>
              </a:rPr>
              <a:t>ROYAL MARSDEN BLOOD CULTURE CV ACCESS</a:t>
            </a:r>
            <a:r>
              <a:rPr lang="en-GB" sz="1200" dirty="0" smtClean="0"/>
              <a:t> </a:t>
            </a:r>
            <a:r>
              <a:rPr lang="en-GB" sz="1200" dirty="0" smtClean="0">
                <a:hlinkClick r:id="rId6"/>
              </a:rPr>
              <a:t>ROYAL MARSDEN BLOOD CULTURE PERIPHERAL ACCESS</a:t>
            </a:r>
            <a:endParaRPr lang="en-GB" sz="1200" dirty="0"/>
          </a:p>
        </p:txBody>
      </p:sp>
      <p:grpSp>
        <p:nvGrpSpPr>
          <p:cNvPr id="20" name="Group 19"/>
          <p:cNvGrpSpPr/>
          <p:nvPr/>
        </p:nvGrpSpPr>
        <p:grpSpPr>
          <a:xfrm>
            <a:off x="7351051" y="5325680"/>
            <a:ext cx="1714160" cy="1484103"/>
            <a:chOff x="7351051" y="5242267"/>
            <a:chExt cx="1714160" cy="1484103"/>
          </a:xfrm>
        </p:grpSpPr>
        <p:pic>
          <p:nvPicPr>
            <p:cNvPr id="21" name="Picture 20">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2" name="TextBox 21"/>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7"/>
                </a:rPr>
                <a:t>BOLTON </a:t>
              </a:r>
              <a:r>
                <a:rPr lang="en-GB" sz="1000" u="sng" dirty="0">
                  <a:hlinkClick r:id="rId7"/>
                </a:rPr>
                <a:t>MICROBIOLOGY UKAS SCHEDULE WEBSITE</a:t>
              </a:r>
              <a:r>
                <a:rPr lang="en-GB" sz="1000" dirty="0"/>
                <a:t> </a:t>
              </a:r>
            </a:p>
          </p:txBody>
        </p:sp>
      </p:grpSp>
    </p:spTree>
    <p:extLst>
      <p:ext uri="{BB962C8B-B14F-4D97-AF65-F5344CB8AC3E}">
        <p14:creationId xmlns:p14="http://schemas.microsoft.com/office/powerpoint/2010/main" val="385384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185" y="2459234"/>
            <a:ext cx="3873112" cy="923330"/>
          </a:xfrm>
          <a:prstGeom prst="rect">
            <a:avLst/>
          </a:prstGeom>
          <a:noFill/>
        </p:spPr>
        <p:txBody>
          <a:bodyPr wrap="none" rtlCol="0">
            <a:spAutoFit/>
          </a:bodyPr>
          <a:lstStyle/>
          <a:p>
            <a:r>
              <a:rPr lang="en-GB" b="1" dirty="0" smtClean="0"/>
              <a:t>Sample Container:</a:t>
            </a:r>
          </a:p>
          <a:p>
            <a:r>
              <a:rPr lang="en-GB" b="1" dirty="0" smtClean="0"/>
              <a:t>YELLOW LID 30ML STERILE CONTAINER</a:t>
            </a:r>
          </a:p>
          <a:p>
            <a:endParaRPr lang="en-GB" b="1" dirty="0"/>
          </a:p>
        </p:txBody>
      </p:sp>
      <p:sp>
        <p:nvSpPr>
          <p:cNvPr id="11" name="Rectangle 10"/>
          <p:cNvSpPr/>
          <p:nvPr/>
        </p:nvSpPr>
        <p:spPr>
          <a:xfrm>
            <a:off x="4572000" y="2286016"/>
            <a:ext cx="4248472" cy="3108543"/>
          </a:xfrm>
          <a:prstGeom prst="rect">
            <a:avLst/>
          </a:prstGeom>
          <a:ln>
            <a:solidFill>
              <a:schemeClr val="tx1"/>
            </a:solidFill>
          </a:ln>
        </p:spPr>
        <p:txBody>
          <a:bodyPr wrap="square">
            <a:spAutoFit/>
          </a:bodyPr>
          <a:lstStyle/>
          <a:p>
            <a:pPr algn="ctr"/>
            <a:r>
              <a:rPr lang="en-GB" sz="1400" b="1" dirty="0" smtClean="0"/>
              <a:t>Specimen Requirements/ Potential </a:t>
            </a:r>
            <a:r>
              <a:rPr lang="en-GB" sz="1400" b="1" dirty="0" err="1" smtClean="0"/>
              <a:t>interferants</a:t>
            </a:r>
            <a:r>
              <a:rPr lang="en-GB" sz="1400" b="1" dirty="0" smtClean="0"/>
              <a:t> in the assay (drugs/ dietary compounds)</a:t>
            </a:r>
          </a:p>
          <a:p>
            <a:endParaRPr lang="en-GB" sz="1400" b="1" dirty="0"/>
          </a:p>
          <a:p>
            <a:pPr marL="342900" lvl="0" indent="-342900">
              <a:spcAft>
                <a:spcPts val="0"/>
              </a:spcAft>
              <a:buFont typeface="Symbol"/>
              <a:buChar char=""/>
            </a:pPr>
            <a:r>
              <a:rPr lang="en-GB" sz="1400" dirty="0">
                <a:ea typeface="Calibri"/>
              </a:rPr>
              <a:t>Use aseptic technique. Ideally, a minimum volume of 1mL. Leak Proof Container in sealable bag. Specimens should be transported and processed as soon as possible. If processing is delayed, refrigeration is preferable to storage at ambient temperature.</a:t>
            </a:r>
            <a:endParaRPr lang="en-GB" sz="1400" dirty="0" smtClean="0">
              <a:effectLst/>
            </a:endParaRPr>
          </a:p>
          <a:p>
            <a:pPr marL="342900" lvl="0" indent="-342900">
              <a:spcAft>
                <a:spcPts val="0"/>
              </a:spcAft>
              <a:buFont typeface="Symbol"/>
              <a:buChar char=""/>
            </a:pPr>
            <a:r>
              <a:rPr lang="en-GB" sz="1400" dirty="0">
                <a:ea typeface="Calibri"/>
              </a:rPr>
              <a:t>Testing for acute causes of meningitis</a:t>
            </a:r>
            <a:endParaRPr lang="en-GB" sz="1400" dirty="0" smtClean="0">
              <a:effectLst/>
            </a:endParaRPr>
          </a:p>
          <a:p>
            <a:pPr marL="342900" lvl="0" indent="-342900">
              <a:spcAft>
                <a:spcPts val="0"/>
              </a:spcAft>
              <a:buFont typeface="Symbol"/>
              <a:buChar char=""/>
            </a:pPr>
            <a:r>
              <a:rPr lang="en-GB" sz="1400" dirty="0">
                <a:ea typeface="Calibri"/>
              </a:rPr>
              <a:t>Processed between 08:30 and 15:30 only</a:t>
            </a:r>
            <a:endParaRPr lang="en-GB" sz="1400" dirty="0" smtClean="0">
              <a:effectLst/>
            </a:endParaRPr>
          </a:p>
          <a:p>
            <a:pPr marL="342900" lvl="0" indent="-342900">
              <a:spcAft>
                <a:spcPts val="0"/>
              </a:spcAft>
              <a:buFont typeface="Symbol"/>
              <a:buChar char=""/>
            </a:pPr>
            <a:r>
              <a:rPr lang="en-GB" sz="1400" dirty="0">
                <a:ea typeface="Calibri"/>
              </a:rPr>
              <a:t>Not processed out of hours</a:t>
            </a:r>
            <a:endParaRPr lang="en-GB" sz="1400" dirty="0" smtClean="0">
              <a:effectLst/>
            </a:endParaRPr>
          </a:p>
          <a:p>
            <a:r>
              <a:rPr lang="en-GB" sz="1400" dirty="0">
                <a:ea typeface="Calibri"/>
                <a:cs typeface="Times New Roman"/>
              </a:rPr>
              <a:t>Consultant Microbiologist must be contacted for testing to be performed.</a:t>
            </a:r>
            <a:endParaRPr lang="en-GB" sz="1400"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915048458"/>
              </p:ext>
            </p:extLst>
          </p:nvPr>
        </p:nvGraphicFramePr>
        <p:xfrm>
          <a:off x="635997" y="332657"/>
          <a:ext cx="7900732" cy="1778801"/>
        </p:xfrm>
        <a:graphic>
          <a:graphicData uri="http://schemas.openxmlformats.org/drawingml/2006/table">
            <a:tbl>
              <a:tblPr firstRow="1" bandRow="1">
                <a:tableStyleId>{5C22544A-7EE6-4342-B048-85BDC9FD1C3A}</a:tableStyleId>
              </a:tblPr>
              <a:tblGrid>
                <a:gridCol w="4080019">
                  <a:extLst>
                    <a:ext uri="{9D8B030D-6E8A-4147-A177-3AD203B41FA5}">
                      <a16:colId xmlns:a16="http://schemas.microsoft.com/office/drawing/2014/main" val="20000"/>
                    </a:ext>
                  </a:extLst>
                </a:gridCol>
                <a:gridCol w="3820713">
                  <a:extLst>
                    <a:ext uri="{9D8B030D-6E8A-4147-A177-3AD203B41FA5}">
                      <a16:colId xmlns:a16="http://schemas.microsoft.com/office/drawing/2014/main" val="20001"/>
                    </a:ext>
                  </a:extLst>
                </a:gridCol>
              </a:tblGrid>
              <a:tr h="344204">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1413041">
                <a:tc>
                  <a:txBody>
                    <a:bodyPr/>
                    <a:lstStyle/>
                    <a:p>
                      <a:r>
                        <a:rPr lang="en-GB" dirty="0" err="1" smtClean="0"/>
                        <a:t>Biofire</a:t>
                      </a:r>
                      <a:r>
                        <a:rPr lang="en-GB" dirty="0" smtClean="0"/>
                        <a:t> </a:t>
                      </a:r>
                      <a:r>
                        <a:rPr lang="en-GB" dirty="0" err="1" smtClean="0"/>
                        <a:t>Filmarray</a:t>
                      </a:r>
                      <a:r>
                        <a:rPr lang="en-GB" dirty="0" smtClean="0"/>
                        <a:t>		</a:t>
                      </a:r>
                    </a:p>
                    <a:p>
                      <a:pPr marL="171450" lvl="0" indent="-171450">
                        <a:buFont typeface="Arial" pitchFamily="34" charset="0"/>
                        <a:buChar char="•"/>
                      </a:pPr>
                      <a:r>
                        <a:rPr lang="en-GB" sz="1200" kern="1200" dirty="0" smtClean="0">
                          <a:solidFill>
                            <a:schemeClr val="dk1"/>
                          </a:solidFill>
                          <a:effectLst/>
                          <a:latin typeface="+mn-lt"/>
                          <a:ea typeface="+mn-ea"/>
                          <a:cs typeface="+mn-cs"/>
                        </a:rPr>
                        <a:t>Meningitis Panel PCR Detection of</a:t>
                      </a:r>
                      <a:r>
                        <a:rPr lang="en-GB" sz="1200" kern="1200" baseline="0" dirty="0" smtClean="0">
                          <a:solidFill>
                            <a:schemeClr val="dk1"/>
                          </a:solidFill>
                          <a:effectLst/>
                          <a:latin typeface="+mn-lt"/>
                          <a:ea typeface="+mn-ea"/>
                          <a:cs typeface="+mn-cs"/>
                        </a:rPr>
                        <a:t> :</a:t>
                      </a:r>
                    </a:p>
                    <a:p>
                      <a:pPr marL="171450" lvl="0" indent="-171450">
                        <a:buFont typeface="Arial" pitchFamily="34" charset="0"/>
                        <a:buChar char="•"/>
                      </a:pPr>
                      <a:r>
                        <a:rPr lang="en-GB" sz="1200" kern="1200" dirty="0" smtClean="0">
                          <a:solidFill>
                            <a:schemeClr val="dk1"/>
                          </a:solidFill>
                          <a:effectLst/>
                          <a:latin typeface="+mn-lt"/>
                          <a:ea typeface="+mn-ea"/>
                          <a:cs typeface="+mn-cs"/>
                        </a:rPr>
                        <a:t>HSV 1+2,</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VZV,</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CMV,</a:t>
                      </a:r>
                      <a:r>
                        <a:rPr lang="en-GB" sz="1200" kern="1200" baseline="0" dirty="0" smtClean="0">
                          <a:solidFill>
                            <a:schemeClr val="dk1"/>
                          </a:solidFill>
                          <a:effectLst/>
                          <a:latin typeface="+mn-lt"/>
                          <a:ea typeface="+mn-ea"/>
                          <a:cs typeface="+mn-cs"/>
                        </a:rPr>
                        <a:t> </a:t>
                      </a:r>
                      <a:r>
                        <a:rPr lang="en-GB" sz="1200" kern="1200" dirty="0" err="1" smtClean="0">
                          <a:solidFill>
                            <a:schemeClr val="dk1"/>
                          </a:solidFill>
                          <a:effectLst/>
                          <a:latin typeface="+mn-lt"/>
                          <a:ea typeface="+mn-ea"/>
                          <a:cs typeface="+mn-cs"/>
                        </a:rPr>
                        <a:t>Enterovirus</a:t>
                      </a:r>
                      <a:r>
                        <a:rPr lang="en-GB" sz="1200" kern="1200" dirty="0" smtClean="0">
                          <a:solidFill>
                            <a:schemeClr val="dk1"/>
                          </a:solidFill>
                          <a:effectLst/>
                          <a:latin typeface="+mn-lt"/>
                          <a:ea typeface="+mn-ea"/>
                          <a:cs typeface="+mn-cs"/>
                        </a:rPr>
                        <a:t>,</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S.</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pneumoniae,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N. meningitidis,</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S. agalacticae,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H. influenzae,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E.coli K1,</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Listeria </a:t>
                      </a:r>
                      <a:r>
                        <a:rPr lang="en-GB" sz="1200" kern="1200" dirty="0" err="1" smtClean="0">
                          <a:solidFill>
                            <a:schemeClr val="dk1"/>
                          </a:solidFill>
                          <a:effectLst/>
                          <a:latin typeface="+mn-lt"/>
                          <a:ea typeface="+mn-ea"/>
                          <a:cs typeface="+mn-cs"/>
                        </a:rPr>
                        <a:t>monocytogenes</a:t>
                      </a:r>
                      <a:r>
                        <a:rPr lang="en-GB" sz="1200" kern="1200" dirty="0" smtClean="0">
                          <a:solidFill>
                            <a:schemeClr val="dk1"/>
                          </a:solidFill>
                          <a:effectLst/>
                          <a:latin typeface="+mn-lt"/>
                          <a:ea typeface="+mn-ea"/>
                          <a:cs typeface="+mn-cs"/>
                        </a:rPr>
                        <a:t>,</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Cryptococcus neoformans/</a:t>
                      </a:r>
                      <a:r>
                        <a:rPr lang="en-GB" sz="1200" kern="1200" dirty="0" err="1" smtClean="0">
                          <a:solidFill>
                            <a:schemeClr val="dk1"/>
                          </a:solidFill>
                          <a:effectLst/>
                          <a:latin typeface="+mn-lt"/>
                          <a:ea typeface="+mn-ea"/>
                          <a:cs typeface="+mn-cs"/>
                        </a:rPr>
                        <a:t>gattii</a:t>
                      </a:r>
                      <a:r>
                        <a:rPr lang="en-GB" sz="1200" kern="1200" dirty="0" smtClean="0">
                          <a:solidFill>
                            <a:schemeClr val="dk1"/>
                          </a:solidFill>
                          <a:effectLst/>
                          <a:latin typeface="+mn-lt"/>
                          <a:ea typeface="+mn-ea"/>
                          <a:cs typeface="+mn-cs"/>
                        </a:rPr>
                        <a:t>,</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Human </a:t>
                      </a:r>
                      <a:r>
                        <a:rPr lang="en-GB" sz="1200" kern="1200" dirty="0" err="1" smtClean="0">
                          <a:solidFill>
                            <a:schemeClr val="dk1"/>
                          </a:solidFill>
                          <a:effectLst/>
                          <a:latin typeface="+mn-lt"/>
                          <a:ea typeface="+mn-ea"/>
                          <a:cs typeface="+mn-cs"/>
                        </a:rPr>
                        <a:t>Herpesvirus</a:t>
                      </a:r>
                      <a:r>
                        <a:rPr lang="en-GB" sz="1200" kern="1200" dirty="0" smtClean="0">
                          <a:solidFill>
                            <a:schemeClr val="dk1"/>
                          </a:solidFill>
                          <a:effectLst/>
                          <a:latin typeface="+mn-lt"/>
                          <a:ea typeface="+mn-ea"/>
                          <a:cs typeface="+mn-cs"/>
                        </a:rPr>
                        <a:t> 6,</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Human </a:t>
                      </a:r>
                      <a:r>
                        <a:rPr lang="en-GB" sz="1200" kern="1200" dirty="0" err="1" smtClean="0">
                          <a:solidFill>
                            <a:schemeClr val="dk1"/>
                          </a:solidFill>
                          <a:effectLst/>
                          <a:latin typeface="+mn-lt"/>
                          <a:ea typeface="+mn-ea"/>
                          <a:cs typeface="+mn-cs"/>
                        </a:rPr>
                        <a:t>Parechovirus</a:t>
                      </a:r>
                      <a:endParaRPr lang="en-GB" sz="1200" dirty="0" smtClean="0"/>
                    </a:p>
                  </a:txBody>
                  <a:tcPr/>
                </a:tc>
                <a:tc>
                  <a:txBody>
                    <a:bodyPr/>
                    <a:lstStyle/>
                    <a:p>
                      <a:pPr marL="0" indent="0">
                        <a:buFont typeface="Arial" pitchFamily="34" charset="0"/>
                        <a:buNone/>
                      </a:pPr>
                      <a:endParaRPr lang="en-GB" dirty="0" smtClean="0"/>
                    </a:p>
                    <a:p>
                      <a:pPr marL="285750" indent="-285750">
                        <a:buFont typeface="Arial" pitchFamily="34" charset="0"/>
                        <a:buChar char="•"/>
                      </a:pPr>
                      <a:r>
                        <a:rPr lang="en-GB" dirty="0" smtClean="0"/>
                        <a:t>1 working (95%)</a:t>
                      </a:r>
                      <a:endParaRPr lang="en-GB"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 unless clinically indicated.</a:t>
            </a:r>
          </a:p>
          <a:p>
            <a:endParaRPr lang="en-GB" sz="1200" b="1" dirty="0"/>
          </a:p>
          <a:p>
            <a:pPr marL="171450" indent="-171450">
              <a:buFont typeface="Arial" pitchFamily="34" charset="0"/>
              <a:buChar char="•"/>
            </a:pPr>
            <a:r>
              <a:rPr lang="en-GB" sz="1200" b="1" dirty="0" smtClean="0"/>
              <a:t>Not applicable</a:t>
            </a:r>
          </a:p>
        </p:txBody>
      </p:sp>
      <p:sp>
        <p:nvSpPr>
          <p:cNvPr id="15" name="TextBox 14"/>
          <p:cNvSpPr txBox="1"/>
          <p:nvPr/>
        </p:nvSpPr>
        <p:spPr>
          <a:xfrm>
            <a:off x="305987" y="4653136"/>
            <a:ext cx="3776547" cy="2031325"/>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?Meningitis, Neisseria meningitidis</a:t>
            </a:r>
          </a:p>
          <a:p>
            <a:r>
              <a:rPr lang="en-GB" b="1" dirty="0" err="1" smtClean="0">
                <a:solidFill>
                  <a:srgbClr val="FF0000"/>
                </a:solidFill>
              </a:rPr>
              <a:t>Immunocpompromised</a:t>
            </a:r>
            <a:endParaRPr lang="en-GB" b="1"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336850" y="3262942"/>
            <a:ext cx="1539588" cy="1154691"/>
          </a:xfrm>
          <a:prstGeom prst="rect">
            <a:avLst/>
          </a:prstGeom>
        </p:spPr>
      </p:pic>
      <p:sp>
        <p:nvSpPr>
          <p:cNvPr id="18" name="TextBox 17"/>
          <p:cNvSpPr txBox="1"/>
          <p:nvPr/>
        </p:nvSpPr>
        <p:spPr>
          <a:xfrm>
            <a:off x="0" y="2089902"/>
            <a:ext cx="3843168" cy="307777"/>
          </a:xfrm>
          <a:prstGeom prst="rect">
            <a:avLst/>
          </a:prstGeom>
          <a:noFill/>
        </p:spPr>
        <p:txBody>
          <a:bodyPr wrap="none" rtlCol="0">
            <a:spAutoFit/>
          </a:bodyPr>
          <a:lstStyle/>
          <a:p>
            <a:r>
              <a:rPr lang="en-GB" sz="1400" dirty="0" smtClean="0"/>
              <a:t>Sampling Advice: </a:t>
            </a:r>
            <a:r>
              <a:rPr lang="en-GB" sz="1400" dirty="0" smtClean="0">
                <a:hlinkClick r:id="rId3"/>
              </a:rPr>
              <a:t>ROYAL MARSDEN CSF SAMPLING</a:t>
            </a:r>
            <a:endParaRPr lang="en-GB" sz="1400" dirty="0"/>
          </a:p>
        </p:txBody>
      </p:sp>
      <p:grpSp>
        <p:nvGrpSpPr>
          <p:cNvPr id="16" name="Group 15"/>
          <p:cNvGrpSpPr/>
          <p:nvPr/>
        </p:nvGrpSpPr>
        <p:grpSpPr>
          <a:xfrm>
            <a:off x="7351051" y="5325680"/>
            <a:ext cx="1714160" cy="1484103"/>
            <a:chOff x="7351051" y="5242267"/>
            <a:chExt cx="1714160" cy="1484103"/>
          </a:xfrm>
        </p:grpSpPr>
        <p:pic>
          <p:nvPicPr>
            <p:cNvPr id="17" name="Picture 16">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19" name="TextBox 18"/>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4"/>
                </a:rPr>
                <a:t>BOLTON </a:t>
              </a:r>
              <a:r>
                <a:rPr lang="en-GB" sz="1000" u="sng" dirty="0">
                  <a:hlinkClick r:id="rId4"/>
                </a:rPr>
                <a:t>MICROBIOLOGY UKAS SCHEDULE WEBSITE</a:t>
              </a:r>
              <a:r>
                <a:rPr lang="en-GB" sz="1000" dirty="0"/>
                <a:t> </a:t>
              </a:r>
            </a:p>
          </p:txBody>
        </p:sp>
      </p:grpSp>
    </p:spTree>
    <p:extLst>
      <p:ext uri="{BB962C8B-B14F-4D97-AF65-F5344CB8AC3E}">
        <p14:creationId xmlns:p14="http://schemas.microsoft.com/office/powerpoint/2010/main" val="385384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781" y="2127048"/>
            <a:ext cx="4462953" cy="1200329"/>
          </a:xfrm>
          <a:prstGeom prst="rect">
            <a:avLst/>
          </a:prstGeom>
          <a:noFill/>
        </p:spPr>
        <p:txBody>
          <a:bodyPr wrap="none" rtlCol="0">
            <a:spAutoFit/>
          </a:bodyPr>
          <a:lstStyle/>
          <a:p>
            <a:r>
              <a:rPr lang="en-GB" b="1" dirty="0" smtClean="0"/>
              <a:t>Sample Container:</a:t>
            </a:r>
          </a:p>
          <a:p>
            <a:r>
              <a:rPr lang="en-GB" b="1" dirty="0" smtClean="0"/>
              <a:t>Faeces samples blue lid container with scoop</a:t>
            </a:r>
          </a:p>
          <a:p>
            <a:r>
              <a:rPr lang="en-GB" b="1" dirty="0" smtClean="0"/>
              <a:t>Swab without charcoal/preservative</a:t>
            </a:r>
          </a:p>
          <a:p>
            <a:endParaRPr lang="en-GB" b="1" dirty="0"/>
          </a:p>
        </p:txBody>
      </p:sp>
      <p:sp>
        <p:nvSpPr>
          <p:cNvPr id="11" name="Rectangle 10"/>
          <p:cNvSpPr/>
          <p:nvPr/>
        </p:nvSpPr>
        <p:spPr>
          <a:xfrm>
            <a:off x="4572000" y="2155345"/>
            <a:ext cx="4248472" cy="2677656"/>
          </a:xfrm>
          <a:prstGeom prst="rect">
            <a:avLst/>
          </a:prstGeom>
          <a:ln>
            <a:solidFill>
              <a:schemeClr val="tx1"/>
            </a:solidFill>
          </a:ln>
        </p:spPr>
        <p:txBody>
          <a:bodyPr wrap="square">
            <a:spAutoFit/>
          </a:bodyPr>
          <a:lstStyle/>
          <a:p>
            <a:pPr algn="ctr"/>
            <a:r>
              <a:rPr lang="en-GB" sz="1400" b="1" dirty="0" smtClean="0"/>
              <a:t>Specimen Requirements/ Potential </a:t>
            </a:r>
            <a:r>
              <a:rPr lang="en-GB" sz="1400" b="1" dirty="0" err="1" smtClean="0"/>
              <a:t>interferants</a:t>
            </a:r>
            <a:r>
              <a:rPr lang="en-GB" sz="1400" b="1" dirty="0" smtClean="0"/>
              <a:t> in the assay (drugs/ dietary compounds)</a:t>
            </a:r>
          </a:p>
          <a:p>
            <a:endParaRPr lang="en-GB" sz="1400" b="1" dirty="0"/>
          </a:p>
          <a:p>
            <a:pPr marL="285750" indent="-285750">
              <a:buFont typeface="Arial" pitchFamily="34" charset="0"/>
              <a:buChar char="•"/>
            </a:pPr>
            <a:r>
              <a:rPr lang="en-GB" sz="1400" dirty="0" smtClean="0"/>
              <a:t>"Rectal Swabs with visible evidence of faecal matter. </a:t>
            </a:r>
          </a:p>
          <a:p>
            <a:pPr marL="285750" indent="-285750">
              <a:buFont typeface="Arial" pitchFamily="34" charset="0"/>
              <a:buChar char="•"/>
            </a:pPr>
            <a:r>
              <a:rPr lang="en-GB" sz="1400" dirty="0" smtClean="0"/>
              <a:t>Use aseptic technique.</a:t>
            </a:r>
          </a:p>
          <a:p>
            <a:pPr marL="285750" indent="-285750">
              <a:buFont typeface="Arial" pitchFamily="34" charset="0"/>
              <a:buChar char="•"/>
            </a:pPr>
            <a:r>
              <a:rPr lang="en-GB" sz="1400" dirty="0" smtClean="0"/>
              <a:t>Collect swabs into appropriate transport medium and transport in sealed plastic bags. </a:t>
            </a:r>
          </a:p>
          <a:p>
            <a:pPr marL="285750" indent="-285750">
              <a:buFont typeface="Arial" pitchFamily="34" charset="0"/>
              <a:buChar char="•"/>
            </a:pPr>
            <a:r>
              <a:rPr lang="en-GB" sz="1400" dirty="0" smtClean="0"/>
              <a:t>If processing is delayed, refrigeration is preferable to storage at ambient temperature. </a:t>
            </a:r>
          </a:p>
          <a:p>
            <a:pPr marL="285750" indent="-285750">
              <a:buFont typeface="Arial" pitchFamily="34" charset="0"/>
              <a:buChar char="•"/>
            </a:pPr>
            <a:r>
              <a:rPr lang="en-GB" sz="1400" dirty="0" smtClean="0"/>
              <a:t>Stool samples will be processed if received. </a:t>
            </a:r>
          </a:p>
          <a:p>
            <a:pPr marL="285750" indent="-285750">
              <a:buFont typeface="Arial" pitchFamily="34" charset="0"/>
              <a:buChar char="•"/>
            </a:pPr>
            <a:r>
              <a:rPr lang="en-GB" sz="1400" dirty="0" smtClean="0"/>
              <a:t>Collect specimens in appropriate leak proof containers and transport in sealed plastic bags."</a:t>
            </a:r>
            <a:endParaRPr lang="en-GB" sz="1400" dirty="0"/>
          </a:p>
        </p:txBody>
      </p:sp>
      <p:graphicFrame>
        <p:nvGraphicFramePr>
          <p:cNvPr id="12" name="Table 11"/>
          <p:cNvGraphicFramePr>
            <a:graphicFrameLocks noGrp="1"/>
          </p:cNvGraphicFramePr>
          <p:nvPr>
            <p:extLst>
              <p:ext uri="{D42A27DB-BD31-4B8C-83A1-F6EECF244321}">
                <p14:modId xmlns:p14="http://schemas.microsoft.com/office/powerpoint/2010/main" val="2809757510"/>
              </p:ext>
            </p:extLst>
          </p:nvPr>
        </p:nvGraphicFramePr>
        <p:xfrm>
          <a:off x="635997" y="332657"/>
          <a:ext cx="7900732" cy="1426351"/>
        </p:xfrm>
        <a:graphic>
          <a:graphicData uri="http://schemas.openxmlformats.org/drawingml/2006/table">
            <a:tbl>
              <a:tblPr firstRow="1" bandRow="1">
                <a:tableStyleId>{5C22544A-7EE6-4342-B048-85BDC9FD1C3A}</a:tableStyleId>
              </a:tblPr>
              <a:tblGrid>
                <a:gridCol w="3950366">
                  <a:extLst>
                    <a:ext uri="{9D8B030D-6E8A-4147-A177-3AD203B41FA5}">
                      <a16:colId xmlns:a16="http://schemas.microsoft.com/office/drawing/2014/main" val="20000"/>
                    </a:ext>
                  </a:extLst>
                </a:gridCol>
                <a:gridCol w="3950366">
                  <a:extLst>
                    <a:ext uri="{9D8B030D-6E8A-4147-A177-3AD203B41FA5}">
                      <a16:colId xmlns:a16="http://schemas.microsoft.com/office/drawing/2014/main" val="20001"/>
                    </a:ext>
                  </a:extLst>
                </a:gridCol>
              </a:tblGrid>
              <a:tr h="307560">
                <a:tc>
                  <a:txBody>
                    <a:bodyPr/>
                    <a:lstStyle/>
                    <a:p>
                      <a:r>
                        <a:rPr lang="en-GB" dirty="0" smtClean="0"/>
                        <a:t>Test/Sample</a:t>
                      </a:r>
                      <a:r>
                        <a:rPr lang="en-GB" baseline="0" dirty="0" smtClean="0"/>
                        <a:t> Type</a:t>
                      </a:r>
                      <a:endParaRPr lang="en-GB" dirty="0"/>
                    </a:p>
                  </a:txBody>
                  <a:tcPr/>
                </a:tc>
                <a:tc>
                  <a:txBody>
                    <a:bodyPr/>
                    <a:lstStyle/>
                    <a:p>
                      <a:r>
                        <a:rPr lang="en-GB" dirty="0" smtClean="0"/>
                        <a:t>Turn round time for results</a:t>
                      </a:r>
                      <a:endParaRPr lang="en-GB" dirty="0"/>
                    </a:p>
                  </a:txBody>
                  <a:tcPr/>
                </a:tc>
                <a:extLst>
                  <a:ext uri="{0D108BD9-81ED-4DB2-BD59-A6C34878D82A}">
                    <a16:rowId xmlns:a16="http://schemas.microsoft.com/office/drawing/2014/main" val="10000"/>
                  </a:ext>
                </a:extLst>
              </a:tr>
              <a:tr h="1060591">
                <a:tc>
                  <a:txBody>
                    <a:bodyPr/>
                    <a:lstStyle/>
                    <a:p>
                      <a:r>
                        <a:rPr lang="en-GB" dirty="0" smtClean="0"/>
                        <a:t>Carbapenemase</a:t>
                      </a:r>
                      <a:r>
                        <a:rPr lang="en-GB" baseline="0" dirty="0" smtClean="0"/>
                        <a:t> Screen</a:t>
                      </a:r>
                      <a:r>
                        <a:rPr lang="en-GB" dirty="0" smtClean="0"/>
                        <a:t>		</a:t>
                      </a:r>
                    </a:p>
                    <a:p>
                      <a:r>
                        <a:rPr lang="en-GB" dirty="0" smtClean="0"/>
                        <a:t>•	Culture</a:t>
                      </a:r>
                    </a:p>
                    <a:p>
                      <a:r>
                        <a:rPr lang="en-GB" dirty="0" smtClean="0"/>
                        <a:t>•	PCR</a:t>
                      </a:r>
                    </a:p>
                  </a:txBody>
                  <a:tcPr/>
                </a:tc>
                <a:tc>
                  <a:txBody>
                    <a:bodyPr/>
                    <a:lstStyle/>
                    <a:p>
                      <a:pPr marL="0" indent="0">
                        <a:buFont typeface="Arial" pitchFamily="34" charset="0"/>
                        <a:buNone/>
                      </a:pPr>
                      <a:endParaRPr lang="en-GB" dirty="0" smtClean="0"/>
                    </a:p>
                    <a:p>
                      <a:pPr marL="285750" indent="-285750">
                        <a:buFont typeface="Arial" pitchFamily="34" charset="0"/>
                        <a:buChar char="•"/>
                      </a:pPr>
                      <a:r>
                        <a:rPr lang="en-GB" dirty="0" smtClean="0"/>
                        <a:t>90%</a:t>
                      </a:r>
                      <a:r>
                        <a:rPr lang="en-GB" baseline="0" dirty="0" smtClean="0"/>
                        <a:t> within </a:t>
                      </a:r>
                      <a:r>
                        <a:rPr lang="en-GB" dirty="0" smtClean="0"/>
                        <a:t>2 working days</a:t>
                      </a:r>
                    </a:p>
                    <a:p>
                      <a:pPr marL="285750" indent="-285750">
                        <a:buFont typeface="Arial" pitchFamily="34" charset="0"/>
                        <a:buChar char="•"/>
                      </a:pPr>
                      <a:r>
                        <a:rPr lang="en-GB" dirty="0" smtClean="0"/>
                        <a:t>Urgent same day; 1 working day</a:t>
                      </a:r>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4572000" y="5407229"/>
            <a:ext cx="2786340" cy="1200329"/>
          </a:xfrm>
          <a:prstGeom prst="rect">
            <a:avLst/>
          </a:prstGeom>
          <a:noFill/>
          <a:ln>
            <a:solidFill>
              <a:schemeClr val="tx1"/>
            </a:solidFill>
          </a:ln>
        </p:spPr>
        <p:txBody>
          <a:bodyPr wrap="none" rtlCol="0">
            <a:spAutoFit/>
          </a:bodyPr>
          <a:lstStyle/>
          <a:p>
            <a:r>
              <a:rPr lang="en-GB" sz="1200" b="1" dirty="0" smtClean="0"/>
              <a:t>Royal College Demand Management. </a:t>
            </a:r>
          </a:p>
          <a:p>
            <a:r>
              <a:rPr lang="en-GB" sz="1200" b="1" dirty="0" smtClean="0"/>
              <a:t>Where applicable samples should not </a:t>
            </a:r>
          </a:p>
          <a:p>
            <a:r>
              <a:rPr lang="en-GB" sz="1200" b="1" dirty="0" smtClean="0"/>
              <a:t>be repeated within the stated timeframe</a:t>
            </a:r>
          </a:p>
          <a:p>
            <a:r>
              <a:rPr lang="en-GB" sz="1200" b="1" dirty="0" smtClean="0"/>
              <a:t>unless clinically indicated.</a:t>
            </a:r>
          </a:p>
          <a:p>
            <a:endParaRPr lang="en-GB" sz="1200" b="1" dirty="0"/>
          </a:p>
          <a:p>
            <a:pPr marL="171450" indent="-171450">
              <a:buFont typeface="Arial" pitchFamily="34" charset="0"/>
              <a:buChar char="•"/>
            </a:pPr>
            <a:r>
              <a:rPr lang="en-GB" sz="1200" dirty="0"/>
              <a:t>Trust </a:t>
            </a:r>
            <a:r>
              <a:rPr lang="en-GB" sz="1200" dirty="0" smtClean="0"/>
              <a:t>Policy or contact ICPT</a:t>
            </a:r>
            <a:endParaRPr lang="en-GB" sz="1200" b="1" dirty="0" smtClean="0"/>
          </a:p>
        </p:txBody>
      </p:sp>
      <p:sp>
        <p:nvSpPr>
          <p:cNvPr id="15" name="TextBox 14"/>
          <p:cNvSpPr txBox="1"/>
          <p:nvPr/>
        </p:nvSpPr>
        <p:spPr>
          <a:xfrm>
            <a:off x="420693" y="4828510"/>
            <a:ext cx="3776547" cy="1754326"/>
          </a:xfrm>
          <a:prstGeom prst="rect">
            <a:avLst/>
          </a:prstGeom>
          <a:noFill/>
          <a:ln>
            <a:solidFill>
              <a:srgbClr val="FF0000"/>
            </a:solidFill>
          </a:ln>
        </p:spPr>
        <p:txBody>
          <a:bodyPr wrap="none" rtlCol="0">
            <a:spAutoFit/>
          </a:bodyPr>
          <a:lstStyle/>
          <a:p>
            <a:r>
              <a:rPr lang="en-GB" b="1" dirty="0" smtClean="0">
                <a:solidFill>
                  <a:srgbClr val="FF0000"/>
                </a:solidFill>
              </a:rPr>
              <a:t>Health and Safety Considerations</a:t>
            </a:r>
          </a:p>
          <a:p>
            <a:r>
              <a:rPr lang="en-GB" b="1" dirty="0" smtClean="0">
                <a:solidFill>
                  <a:srgbClr val="FF0000"/>
                </a:solidFill>
              </a:rPr>
              <a:t>Please ensure relevant clinical</a:t>
            </a:r>
          </a:p>
          <a:p>
            <a:r>
              <a:rPr lang="en-GB" b="1" dirty="0" smtClean="0">
                <a:solidFill>
                  <a:srgbClr val="FF0000"/>
                </a:solidFill>
              </a:rPr>
              <a:t>Information is provided to highlight </a:t>
            </a:r>
          </a:p>
          <a:p>
            <a:r>
              <a:rPr lang="en-GB" b="1" dirty="0" smtClean="0">
                <a:solidFill>
                  <a:srgbClr val="FF0000"/>
                </a:solidFill>
              </a:rPr>
              <a:t>risks associated with this sample type</a:t>
            </a:r>
          </a:p>
          <a:p>
            <a:r>
              <a:rPr lang="en-GB" b="1" dirty="0" smtClean="0">
                <a:solidFill>
                  <a:srgbClr val="FF0000"/>
                </a:solidFill>
              </a:rPr>
              <a:t>Such as:</a:t>
            </a:r>
          </a:p>
          <a:p>
            <a:r>
              <a:rPr lang="en-GB" b="1" dirty="0" smtClean="0">
                <a:solidFill>
                  <a:srgbClr val="FF0000"/>
                </a:solidFill>
              </a:rPr>
              <a:t>?Typhoid, Foreign Travel</a:t>
            </a:r>
            <a:endParaRPr lang="en-GB" b="1"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6271" y="3246161"/>
            <a:ext cx="1566259" cy="117469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688" y="3077316"/>
            <a:ext cx="2088346" cy="1566260"/>
          </a:xfrm>
          <a:prstGeom prst="rect">
            <a:avLst/>
          </a:prstGeom>
        </p:spPr>
      </p:pic>
      <p:sp>
        <p:nvSpPr>
          <p:cNvPr id="19" name="TextBox 18"/>
          <p:cNvSpPr txBox="1"/>
          <p:nvPr/>
        </p:nvSpPr>
        <p:spPr>
          <a:xfrm>
            <a:off x="19781" y="1859213"/>
            <a:ext cx="7273851" cy="307777"/>
          </a:xfrm>
          <a:prstGeom prst="rect">
            <a:avLst/>
          </a:prstGeom>
          <a:noFill/>
        </p:spPr>
        <p:txBody>
          <a:bodyPr wrap="none" rtlCol="0">
            <a:spAutoFit/>
          </a:bodyPr>
          <a:lstStyle/>
          <a:p>
            <a:r>
              <a:rPr lang="en-GB" sz="1400" dirty="0" smtClean="0"/>
              <a:t>Sampling Advice: </a:t>
            </a:r>
            <a:r>
              <a:rPr lang="en-GB" sz="1400" dirty="0" smtClean="0">
                <a:hlinkClick r:id="rId4"/>
              </a:rPr>
              <a:t>ROYAL MARSDEN RECTAL SWAB SAMPLING</a:t>
            </a:r>
            <a:r>
              <a:rPr lang="en-GB" sz="1400" dirty="0"/>
              <a:t> </a:t>
            </a:r>
            <a:r>
              <a:rPr lang="en-GB" sz="1400" dirty="0" smtClean="0">
                <a:hlinkClick r:id="rId5"/>
              </a:rPr>
              <a:t>ROYAL MARSDEN FAECES SAMPLING</a:t>
            </a:r>
            <a:endParaRPr lang="en-GB" sz="1400" dirty="0"/>
          </a:p>
        </p:txBody>
      </p:sp>
      <p:grpSp>
        <p:nvGrpSpPr>
          <p:cNvPr id="14" name="Group 13"/>
          <p:cNvGrpSpPr/>
          <p:nvPr/>
        </p:nvGrpSpPr>
        <p:grpSpPr>
          <a:xfrm>
            <a:off x="7351051" y="5325680"/>
            <a:ext cx="1714160" cy="1484103"/>
            <a:chOff x="7351051" y="5242267"/>
            <a:chExt cx="1714160" cy="1484103"/>
          </a:xfrm>
        </p:grpSpPr>
        <p:pic>
          <p:nvPicPr>
            <p:cNvPr id="20" name="Picture 19">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52083" y="5242267"/>
              <a:ext cx="712096" cy="933399"/>
            </a:xfrm>
            <a:prstGeom prst="rect">
              <a:avLst/>
            </a:prstGeom>
          </p:spPr>
        </p:pic>
        <p:sp>
          <p:nvSpPr>
            <p:cNvPr id="21" name="TextBox 20"/>
            <p:cNvSpPr txBox="1"/>
            <p:nvPr/>
          </p:nvSpPr>
          <p:spPr>
            <a:xfrm>
              <a:off x="7351051" y="6172372"/>
              <a:ext cx="1714160" cy="553998"/>
            </a:xfrm>
            <a:prstGeom prst="rect">
              <a:avLst/>
            </a:prstGeom>
            <a:noFill/>
          </p:spPr>
          <p:txBody>
            <a:bodyPr wrap="square" rtlCol="0">
              <a:spAutoFit/>
            </a:bodyPr>
            <a:lstStyle/>
            <a:p>
              <a:pPr algn="ctr"/>
              <a:r>
                <a:rPr lang="en-GB" sz="1000" b="1" dirty="0" smtClean="0"/>
                <a:t>8707</a:t>
              </a:r>
            </a:p>
            <a:p>
              <a:pPr algn="ctr"/>
              <a:r>
                <a:rPr lang="en-GB" sz="1000" u="sng" dirty="0" smtClean="0">
                  <a:hlinkClick r:id="rId6"/>
                </a:rPr>
                <a:t>BOLTON </a:t>
              </a:r>
              <a:r>
                <a:rPr lang="en-GB" sz="1000" u="sng" dirty="0">
                  <a:hlinkClick r:id="rId6"/>
                </a:rPr>
                <a:t>MICROBIOLOGY UKAS SCHEDULE WEBSITE</a:t>
              </a:r>
              <a:r>
                <a:rPr lang="en-GB" sz="1000" dirty="0"/>
                <a:t> </a:t>
              </a:r>
            </a:p>
          </p:txBody>
        </p:sp>
      </p:grpSp>
    </p:spTree>
    <p:extLst>
      <p:ext uri="{BB962C8B-B14F-4D97-AF65-F5344CB8AC3E}">
        <p14:creationId xmlns:p14="http://schemas.microsoft.com/office/powerpoint/2010/main" val="385384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4371</Words>
  <Application>Microsoft Office PowerPoint</Application>
  <PresentationFormat>On-screen Show (4:3)</PresentationFormat>
  <Paragraphs>810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Symbol</vt:lpstr>
      <vt:lpstr>Times New Roman</vt:lpstr>
      <vt:lpstr>Office Theme</vt:lpstr>
      <vt:lpstr>Microbiology user manual  </vt:lpstr>
      <vt:lpstr>Microbiology Samples Health and Safety Considerations To reduce the risk of Laboratory acquired infection by exposure to potentially hazardous clinical samples please include all relevant clinical info pertinent to the sample being sent; such as but not limited to: </vt:lpstr>
      <vt:lpstr>PowerPoint Presentation</vt:lpstr>
      <vt:lpstr>SIGNIFICIANT ADDITIONAL LABORATORY TESTING </vt:lpstr>
      <vt:lpstr>HYPERLINKS TO SPECIFIC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Bolton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Hurley Lewis</dc:creator>
  <cp:lastModifiedBy>Yates Janet</cp:lastModifiedBy>
  <cp:revision>72</cp:revision>
  <cp:lastPrinted>2017-06-28T13:54:20Z</cp:lastPrinted>
  <dcterms:created xsi:type="dcterms:W3CDTF">2017-06-28T12:51:35Z</dcterms:created>
  <dcterms:modified xsi:type="dcterms:W3CDTF">2023-01-16T11:54:11Z</dcterms:modified>
</cp:coreProperties>
</file>