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5" r:id="rId5"/>
  </p:sldMasterIdLst>
  <p:notesMasterIdLst>
    <p:notesMasterId r:id="rId36"/>
  </p:notesMasterIdLst>
  <p:sldIdLst>
    <p:sldId id="314" r:id="rId6"/>
    <p:sldId id="315" r:id="rId7"/>
    <p:sldId id="261" r:id="rId8"/>
    <p:sldId id="291" r:id="rId9"/>
    <p:sldId id="294" r:id="rId10"/>
    <p:sldId id="295" r:id="rId11"/>
    <p:sldId id="316" r:id="rId12"/>
    <p:sldId id="303" r:id="rId13"/>
    <p:sldId id="322" r:id="rId14"/>
    <p:sldId id="301" r:id="rId15"/>
    <p:sldId id="300" r:id="rId16"/>
    <p:sldId id="323" r:id="rId17"/>
    <p:sldId id="298" r:id="rId18"/>
    <p:sldId id="297" r:id="rId19"/>
    <p:sldId id="285" r:id="rId20"/>
    <p:sldId id="317" r:id="rId21"/>
    <p:sldId id="318" r:id="rId22"/>
    <p:sldId id="289" r:id="rId23"/>
    <p:sldId id="308" r:id="rId24"/>
    <p:sldId id="309" r:id="rId25"/>
    <p:sldId id="310" r:id="rId26"/>
    <p:sldId id="311" r:id="rId27"/>
    <p:sldId id="287" r:id="rId28"/>
    <p:sldId id="320" r:id="rId29"/>
    <p:sldId id="321" r:id="rId30"/>
    <p:sldId id="266" r:id="rId31"/>
    <p:sldId id="293" r:id="rId32"/>
    <p:sldId id="312" r:id="rId33"/>
    <p:sldId id="313" r:id="rId34"/>
    <p:sldId id="270" r:id="rId35"/>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267A"/>
    <a:srgbClr val="0B77BE"/>
    <a:srgbClr val="0069B3"/>
    <a:srgbClr val="495D6E"/>
    <a:srgbClr val="8597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2DCF82-FC7A-43E8-9348-57F28B1DFEE2}" v="19" dt="2023-10-12T07:56:44.208"/>
    <p1510:client id="{1749E4B8-DDE0-479A-B928-61ACF27490F0}" v="1" dt="2023-10-11T14:04:26.823"/>
    <p1510:client id="{68B754E4-1556-472C-B163-9CFC262FA3BA}" v="6" dt="2023-10-12T08:03:06.473"/>
    <p1510:client id="{B0CED5EE-D195-F03B-4542-20731180B735}" v="381" dt="2023-10-10T13:27:36.642"/>
    <p1510:client id="{C8768CBD-8208-C69C-7FE4-0401C9312EB1}" v="1102" dt="2023-10-10T15:04:26.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98" autoAdjust="0"/>
  </p:normalViewPr>
  <p:slideViewPr>
    <p:cSldViewPr snapToGrid="0">
      <p:cViewPr varScale="1">
        <p:scale>
          <a:sx n="81" d="100"/>
          <a:sy n="81" d="100"/>
        </p:scale>
        <p:origin x="96"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5EE0AF4-20B1-490F-97CD-E32196FFFEA6}" type="datetimeFigureOut">
              <a:rPr lang="en-GB" smtClean="0"/>
              <a:t>16/10/2023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48EA2638-47E5-4792-9FDD-7FEE645EADD4}" type="slidenum">
              <a:rPr lang="en-GB" smtClean="0"/>
              <a:t>‹#›</a:t>
            </a:fld>
            <a:endParaRPr lang="en-GB"/>
          </a:p>
        </p:txBody>
      </p:sp>
    </p:spTree>
    <p:extLst>
      <p:ext uri="{BB962C8B-B14F-4D97-AF65-F5344CB8AC3E}">
        <p14:creationId xmlns:p14="http://schemas.microsoft.com/office/powerpoint/2010/main" val="3235471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EA2638-47E5-4792-9FDD-7FEE645EADD4}" type="slidenum">
              <a:rPr lang="en-GB" smtClean="0"/>
              <a:t>1</a:t>
            </a:fld>
            <a:endParaRPr lang="en-GB" dirty="0"/>
          </a:p>
        </p:txBody>
      </p:sp>
    </p:spTree>
    <p:extLst>
      <p:ext uri="{BB962C8B-B14F-4D97-AF65-F5344CB8AC3E}">
        <p14:creationId xmlns:p14="http://schemas.microsoft.com/office/powerpoint/2010/main" val="2157720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sz="1200" dirty="0" smtClean="0">
                <a:solidFill>
                  <a:schemeClr val="tx1">
                    <a:lumMod val="75000"/>
                    <a:lumOff val="25000"/>
                  </a:schemeClr>
                </a:solidFill>
              </a:rPr>
              <a:t>Capital Investment Plan</a:t>
            </a:r>
            <a:r>
              <a:rPr lang="en-GB" sz="1200" baseline="0" dirty="0" smtClean="0">
                <a:solidFill>
                  <a:schemeClr val="tx1">
                    <a:lumMod val="75000"/>
                    <a:lumOff val="25000"/>
                  </a:schemeClr>
                </a:solidFill>
              </a:rPr>
              <a:t> </a:t>
            </a:r>
            <a:r>
              <a:rPr lang="en-GB" sz="1200" dirty="0" smtClean="0">
                <a:solidFill>
                  <a:schemeClr val="tx1">
                    <a:lumMod val="75000"/>
                    <a:lumOff val="25000"/>
                  </a:schemeClr>
                </a:solidFill>
              </a:rPr>
              <a:t>prioritises short, medium and long term investment required to reduce the £79m “backlog” maintenance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solidFill>
                  <a:schemeClr val="tx1">
                    <a:lumMod val="75000"/>
                    <a:lumOff val="25000"/>
                  </a:schemeClr>
                </a:solidFill>
              </a:rPr>
              <a:t>CAFM</a:t>
            </a:r>
            <a:r>
              <a:rPr lang="en-US" sz="1200" baseline="0" dirty="0" smtClean="0">
                <a:solidFill>
                  <a:schemeClr val="tx1">
                    <a:lumMod val="75000"/>
                    <a:lumOff val="25000"/>
                  </a:schemeClr>
                </a:solidFill>
              </a:rPr>
              <a:t> system </a:t>
            </a:r>
            <a:r>
              <a:rPr lang="en-US" sz="1200" dirty="0" smtClean="0">
                <a:solidFill>
                  <a:schemeClr val="tx1">
                    <a:lumMod val="75000"/>
                    <a:lumOff val="25000"/>
                  </a:schemeClr>
                </a:solidFill>
              </a:rPr>
              <a:t>provides Quality Assurance for compliance and KPIs</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48EA2638-47E5-4792-9FDD-7FEE645EADD4}" type="slidenum">
              <a:rPr lang="en-GB" smtClean="0"/>
              <a:t>21</a:t>
            </a:fld>
            <a:endParaRPr lang="en-GB"/>
          </a:p>
        </p:txBody>
      </p:sp>
    </p:spTree>
    <p:extLst>
      <p:ext uri="{BB962C8B-B14F-4D97-AF65-F5344CB8AC3E}">
        <p14:creationId xmlns:p14="http://schemas.microsoft.com/office/powerpoint/2010/main" val="38880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Master</a:t>
            </a:r>
            <a:r>
              <a:rPr lang="en-US" baseline="0" dirty="0" smtClean="0"/>
              <a:t> plan also creates plan for </a:t>
            </a:r>
            <a:r>
              <a:rPr lang="en-US" sz="1200" dirty="0" smtClean="0">
                <a:solidFill>
                  <a:schemeClr val="tx1">
                    <a:lumMod val="75000"/>
                    <a:lumOff val="25000"/>
                  </a:schemeClr>
                </a:solidFill>
              </a:rPr>
              <a:t>potential reduction of the overall footprint of the Trust and has full site utilization review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solidFill>
                  <a:schemeClr val="tx1">
                    <a:lumMod val="75000"/>
                    <a:lumOff val="25000"/>
                  </a:schemeClr>
                </a:solidFill>
              </a:rPr>
              <a:t>Overall iFM ambition is that together we will continue to develop an Estate that is not only safe and fit for the future, but is one we are proud of, for all our patients, staff and the wider Bolton community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smtClean="0">
              <a:solidFill>
                <a:schemeClr val="tx1">
                  <a:lumMod val="75000"/>
                  <a:lumOff val="25000"/>
                </a:schemeClr>
              </a:solidFill>
            </a:endParaRPr>
          </a:p>
          <a:p>
            <a:endParaRPr lang="en-GB" dirty="0"/>
          </a:p>
        </p:txBody>
      </p:sp>
      <p:sp>
        <p:nvSpPr>
          <p:cNvPr id="4" name="Slide Number Placeholder 3"/>
          <p:cNvSpPr>
            <a:spLocks noGrp="1"/>
          </p:cNvSpPr>
          <p:nvPr>
            <p:ph type="sldNum" sz="quarter" idx="10"/>
          </p:nvPr>
        </p:nvSpPr>
        <p:spPr/>
        <p:txBody>
          <a:bodyPr/>
          <a:lstStyle/>
          <a:p>
            <a:fld id="{48EA2638-47E5-4792-9FDD-7FEE645EADD4}" type="slidenum">
              <a:rPr lang="en-GB" smtClean="0"/>
              <a:t>22</a:t>
            </a:fld>
            <a:endParaRPr lang="en-GB"/>
          </a:p>
        </p:txBody>
      </p:sp>
    </p:spTree>
    <p:extLst>
      <p:ext uri="{BB962C8B-B14F-4D97-AF65-F5344CB8AC3E}">
        <p14:creationId xmlns:p14="http://schemas.microsoft.com/office/powerpoint/2010/main" val="1160035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EA2638-47E5-4792-9FDD-7FEE645EADD4}" type="slidenum">
              <a:rPr lang="en-GB" smtClean="0"/>
              <a:t>23</a:t>
            </a:fld>
            <a:endParaRPr lang="en-GB"/>
          </a:p>
        </p:txBody>
      </p:sp>
    </p:spTree>
    <p:extLst>
      <p:ext uri="{BB962C8B-B14F-4D97-AF65-F5344CB8AC3E}">
        <p14:creationId xmlns:p14="http://schemas.microsoft.com/office/powerpoint/2010/main" val="1877080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EA2638-47E5-4792-9FDD-7FEE645EADD4}" type="slidenum">
              <a:rPr lang="en-GB" smtClean="0"/>
              <a:t>24</a:t>
            </a:fld>
            <a:endParaRPr lang="en-GB" dirty="0"/>
          </a:p>
        </p:txBody>
      </p:sp>
    </p:spTree>
    <p:extLst>
      <p:ext uri="{BB962C8B-B14F-4D97-AF65-F5344CB8AC3E}">
        <p14:creationId xmlns:p14="http://schemas.microsoft.com/office/powerpoint/2010/main" val="34039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Gaining the Voice of the Public The Locality Board approved a locality approach to communications and engagement, which will engage all partners to work as a local engagement system, avoiding duplication and fully interacting across the locality. Full commitment to the proposals had been given by all partners to develop a model and framework to ensure people’s views across the community are heard and reflected within our plans and priorities, allowing for real influence in decision making, reaching all neighbourhoods</a:t>
            </a:r>
            <a:endParaRPr lang="en-GB" dirty="0"/>
          </a:p>
        </p:txBody>
      </p:sp>
      <p:sp>
        <p:nvSpPr>
          <p:cNvPr id="4" name="Slide Number Placeholder 3"/>
          <p:cNvSpPr>
            <a:spLocks noGrp="1"/>
          </p:cNvSpPr>
          <p:nvPr>
            <p:ph type="sldNum" sz="quarter" idx="10"/>
          </p:nvPr>
        </p:nvSpPr>
        <p:spPr/>
        <p:txBody>
          <a:bodyPr/>
          <a:lstStyle/>
          <a:p>
            <a:fld id="{48EA2638-47E5-4792-9FDD-7FEE645EADD4}" type="slidenum">
              <a:rPr lang="en-GB" smtClean="0"/>
              <a:t>25</a:t>
            </a:fld>
            <a:endParaRPr lang="en-GB" dirty="0"/>
          </a:p>
        </p:txBody>
      </p:sp>
    </p:spTree>
    <p:extLst>
      <p:ext uri="{BB962C8B-B14F-4D97-AF65-F5344CB8AC3E}">
        <p14:creationId xmlns:p14="http://schemas.microsoft.com/office/powerpoint/2010/main" val="3253054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EA2638-47E5-4792-9FDD-7FEE645EADD4}" type="slidenum">
              <a:rPr lang="en-GB" smtClean="0"/>
              <a:t>27</a:t>
            </a:fld>
            <a:endParaRPr lang="en-GB"/>
          </a:p>
        </p:txBody>
      </p:sp>
    </p:spTree>
    <p:extLst>
      <p:ext uri="{BB962C8B-B14F-4D97-AF65-F5344CB8AC3E}">
        <p14:creationId xmlns:p14="http://schemas.microsoft.com/office/powerpoint/2010/main" val="1607589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EA2638-47E5-4792-9FDD-7FEE645EADD4}" type="slidenum">
              <a:rPr lang="en-GB" smtClean="0"/>
              <a:t>29</a:t>
            </a:fld>
            <a:endParaRPr lang="en-GB"/>
          </a:p>
        </p:txBody>
      </p:sp>
    </p:spTree>
    <p:extLst>
      <p:ext uri="{BB962C8B-B14F-4D97-AF65-F5344CB8AC3E}">
        <p14:creationId xmlns:p14="http://schemas.microsoft.com/office/powerpoint/2010/main" val="3744655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EA2638-47E5-4792-9FDD-7FEE645EADD4}" type="slidenum">
              <a:rPr lang="en-GB" smtClean="0"/>
              <a:t>30</a:t>
            </a:fld>
            <a:endParaRPr lang="en-GB"/>
          </a:p>
        </p:txBody>
      </p:sp>
    </p:spTree>
    <p:extLst>
      <p:ext uri="{BB962C8B-B14F-4D97-AF65-F5344CB8AC3E}">
        <p14:creationId xmlns:p14="http://schemas.microsoft.com/office/powerpoint/2010/main" val="5382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0465C36-A2F3-A447-A51C-7D5C65AF21EC}" type="slidenum">
              <a:rPr lang="en-US" smtClean="0"/>
              <a:t>5</a:t>
            </a:fld>
            <a:endParaRPr lang="en-US"/>
          </a:p>
        </p:txBody>
      </p:sp>
    </p:spTree>
    <p:extLst>
      <p:ext uri="{BB962C8B-B14F-4D97-AF65-F5344CB8AC3E}">
        <p14:creationId xmlns:p14="http://schemas.microsoft.com/office/powerpoint/2010/main" val="241652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65C36-A2F3-A447-A51C-7D5C65AF21EC}" type="slidenum">
              <a:rPr lang="en-US" smtClean="0"/>
              <a:t>6</a:t>
            </a:fld>
            <a:endParaRPr lang="en-US"/>
          </a:p>
        </p:txBody>
      </p:sp>
    </p:spTree>
    <p:extLst>
      <p:ext uri="{BB962C8B-B14F-4D97-AF65-F5344CB8AC3E}">
        <p14:creationId xmlns:p14="http://schemas.microsoft.com/office/powerpoint/2010/main" val="4052455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
                <a:srgbClr val="0069B3"/>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Reducing deaths in hospital: </a:t>
            </a:r>
          </a:p>
          <a:p>
            <a:pPr marL="685800" marR="0" lvl="1" indent="-228600" algn="l" defTabSz="914400" rtl="0" eaLnBrk="1" fontAlgn="auto" latinLnBrk="0" hangingPunct="1">
              <a:lnSpc>
                <a:spcPct val="90000"/>
              </a:lnSpc>
              <a:spcBef>
                <a:spcPts val="1000"/>
              </a:spcBef>
              <a:spcAft>
                <a:spcPts val="0"/>
              </a:spcAft>
              <a:buClr>
                <a:srgbClr val="0069B3"/>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We have seen a reduction in our SHMI to return to within normal limits and we have a learning from deaths process that focuses on themes rather than individual cases for learning this is massive and defo needs calling out </a:t>
            </a:r>
          </a:p>
          <a:p>
            <a:pPr marL="685800" marR="0" lvl="1" indent="-228600" algn="l" defTabSz="914400" rtl="0" eaLnBrk="1" fontAlgn="auto" latinLnBrk="0" hangingPunct="1">
              <a:lnSpc>
                <a:spcPct val="90000"/>
              </a:lnSpc>
              <a:spcBef>
                <a:spcPts val="1000"/>
              </a:spcBef>
              <a:spcAft>
                <a:spcPts val="0"/>
              </a:spcAft>
              <a:buClr>
                <a:srgbClr val="0069B3"/>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Role of of RR-SAFER training to improve response to deteriorating patients</a:t>
            </a:r>
          </a:p>
          <a:p>
            <a:pPr marL="228600" marR="0" lvl="0" indent="-228600" algn="l" defTabSz="914400" rtl="0" eaLnBrk="1" fontAlgn="auto" latinLnBrk="0" hangingPunct="1">
              <a:lnSpc>
                <a:spcPct val="90000"/>
              </a:lnSpc>
              <a:spcBef>
                <a:spcPts val="1000"/>
              </a:spcBef>
              <a:spcAft>
                <a:spcPts val="0"/>
              </a:spcAft>
              <a:buClr>
                <a:srgbClr val="0069B3"/>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Reducing harm in hospital: </a:t>
            </a:r>
          </a:p>
          <a:p>
            <a:pPr marL="685800" marR="0" lvl="1" indent="-228600" algn="l" defTabSz="914400" rtl="0" eaLnBrk="1" fontAlgn="auto" latinLnBrk="0" hangingPunct="1">
              <a:lnSpc>
                <a:spcPct val="90000"/>
              </a:lnSpc>
              <a:spcBef>
                <a:spcPts val="1000"/>
              </a:spcBef>
              <a:spcAft>
                <a:spcPts val="0"/>
              </a:spcAft>
              <a:buClr>
                <a:srgbClr val="0069B3"/>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We have new formal training in place for foundation doctors on deteriorating patients. </a:t>
            </a:r>
          </a:p>
          <a:p>
            <a:pPr marL="685800" marR="0" lvl="1" indent="-228600" algn="l" defTabSz="914400" rtl="0" eaLnBrk="1" fontAlgn="auto" latinLnBrk="0" hangingPunct="1">
              <a:lnSpc>
                <a:spcPct val="90000"/>
              </a:lnSpc>
              <a:spcBef>
                <a:spcPts val="1000"/>
              </a:spcBef>
              <a:spcAft>
                <a:spcPts val="0"/>
              </a:spcAft>
              <a:buClr>
                <a:srgbClr val="0069B3"/>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Role of Sepsis screening documentation on EPR</a:t>
            </a:r>
          </a:p>
          <a:p>
            <a:pPr marL="685800" marR="0" lvl="1" indent="-228600" algn="l" defTabSz="914400" rtl="0" eaLnBrk="1" fontAlgn="auto" latinLnBrk="0" hangingPunct="1">
              <a:lnSpc>
                <a:spcPct val="90000"/>
              </a:lnSpc>
              <a:spcBef>
                <a:spcPts val="1000"/>
              </a:spcBef>
              <a:spcAft>
                <a:spcPts val="0"/>
              </a:spcAft>
              <a:buClr>
                <a:srgbClr val="0069B3"/>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ICD Quality account significant reduction in hypoglycaemic episodes</a:t>
            </a:r>
          </a:p>
          <a:p>
            <a:pPr marL="685800" marR="0" lvl="1" indent="-228600" algn="l" defTabSz="914400" rtl="0" eaLnBrk="1" fontAlgn="auto" latinLnBrk="0" hangingPunct="1">
              <a:lnSpc>
                <a:spcPct val="90000"/>
              </a:lnSpc>
              <a:spcBef>
                <a:spcPts val="1000"/>
              </a:spcBef>
              <a:spcAft>
                <a:spcPts val="0"/>
              </a:spcAft>
              <a:buClr>
                <a:srgbClr val="0069B3"/>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We have a new CQUIN for 2022-2023  to improve Recording of NEWS2 score, escalation time and response time for unplanned critical care admissions in ASSD which is showing 86% compliance (national target 60%)</a:t>
            </a:r>
          </a:p>
          <a:p>
            <a:endParaRPr lang="en-GB"/>
          </a:p>
        </p:txBody>
      </p:sp>
      <p:sp>
        <p:nvSpPr>
          <p:cNvPr id="4" name="Slide Number Placeholder 3"/>
          <p:cNvSpPr>
            <a:spLocks noGrp="1"/>
          </p:cNvSpPr>
          <p:nvPr>
            <p:ph type="sldNum" sz="quarter" idx="10"/>
          </p:nvPr>
        </p:nvSpPr>
        <p:spPr/>
        <p:txBody>
          <a:bodyPr/>
          <a:lstStyle/>
          <a:p>
            <a:fld id="{48EA2638-47E5-4792-9FDD-7FEE645EADD4}" type="slidenum">
              <a:rPr lang="en-GB" smtClean="0"/>
              <a:t>9</a:t>
            </a:fld>
            <a:endParaRPr lang="en-GB"/>
          </a:p>
        </p:txBody>
      </p:sp>
    </p:spTree>
    <p:extLst>
      <p:ext uri="{BB962C8B-B14F-4D97-AF65-F5344CB8AC3E}">
        <p14:creationId xmlns:p14="http://schemas.microsoft.com/office/powerpoint/2010/main" val="139692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Rae </a:t>
            </a:r>
            <a:endParaRPr lang="en-GB"/>
          </a:p>
        </p:txBody>
      </p:sp>
      <p:sp>
        <p:nvSpPr>
          <p:cNvPr id="4" name="Slide Number Placeholder 3"/>
          <p:cNvSpPr>
            <a:spLocks noGrp="1"/>
          </p:cNvSpPr>
          <p:nvPr>
            <p:ph type="sldNum" sz="quarter" idx="10"/>
          </p:nvPr>
        </p:nvSpPr>
        <p:spPr/>
        <p:txBody>
          <a:bodyPr/>
          <a:lstStyle/>
          <a:p>
            <a:fld id="{48EA2638-47E5-4792-9FDD-7FEE645EADD4}" type="slidenum">
              <a:rPr lang="en-GB" smtClean="0"/>
              <a:t>10</a:t>
            </a:fld>
            <a:endParaRPr lang="en-GB"/>
          </a:p>
        </p:txBody>
      </p:sp>
    </p:spTree>
    <p:extLst>
      <p:ext uri="{BB962C8B-B14F-4D97-AF65-F5344CB8AC3E}">
        <p14:creationId xmlns:p14="http://schemas.microsoft.com/office/powerpoint/2010/main" val="879130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a:solidFill>
                <a:schemeClr val="tx1"/>
              </a:solidFill>
              <a:latin typeface="Arial"/>
              <a:cs typeface="Arial"/>
            </a:endParaRPr>
          </a:p>
          <a:p>
            <a:pPr marL="171450" lvl="0" indent="-171450">
              <a:buFont typeface="Arial" panose="020B0604020202020204" pitchFamily="34" charset="0"/>
              <a:buChar char="•"/>
            </a:pPr>
            <a:endParaRPr lang="en-US" sz="1200">
              <a:solidFill>
                <a:schemeClr val="tx1"/>
              </a:solidFill>
              <a:latin typeface="Arial"/>
              <a:cs typeface="Arial"/>
            </a:endParaRPr>
          </a:p>
          <a:p>
            <a:endParaRPr lang="en-GB"/>
          </a:p>
        </p:txBody>
      </p:sp>
      <p:sp>
        <p:nvSpPr>
          <p:cNvPr id="4" name="Slide Number Placeholder 3"/>
          <p:cNvSpPr>
            <a:spLocks noGrp="1"/>
          </p:cNvSpPr>
          <p:nvPr>
            <p:ph type="sldNum" sz="quarter" idx="10"/>
          </p:nvPr>
        </p:nvSpPr>
        <p:spPr/>
        <p:txBody>
          <a:bodyPr/>
          <a:lstStyle/>
          <a:p>
            <a:fld id="{48EA2638-47E5-4792-9FDD-7FEE645EADD4}" type="slidenum">
              <a:rPr lang="en-GB" smtClean="0"/>
              <a:t>11</a:t>
            </a:fld>
            <a:endParaRPr lang="en-GB"/>
          </a:p>
        </p:txBody>
      </p:sp>
    </p:spTree>
    <p:extLst>
      <p:ext uri="{BB962C8B-B14F-4D97-AF65-F5344CB8AC3E}">
        <p14:creationId xmlns:p14="http://schemas.microsoft.com/office/powerpoint/2010/main" val="66723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Francis </a:t>
            </a:r>
            <a:endParaRPr lang="en-GB" dirty="0"/>
          </a:p>
        </p:txBody>
      </p:sp>
      <p:sp>
        <p:nvSpPr>
          <p:cNvPr id="4" name="Slide Number Placeholder 3"/>
          <p:cNvSpPr>
            <a:spLocks noGrp="1"/>
          </p:cNvSpPr>
          <p:nvPr>
            <p:ph type="sldNum" sz="quarter" idx="10"/>
          </p:nvPr>
        </p:nvSpPr>
        <p:spPr/>
        <p:txBody>
          <a:bodyPr/>
          <a:lstStyle/>
          <a:p>
            <a:fld id="{48EA2638-47E5-4792-9FDD-7FEE645EADD4}" type="slidenum">
              <a:rPr lang="en-GB" smtClean="0"/>
              <a:t>12</a:t>
            </a:fld>
            <a:endParaRPr lang="en-GB"/>
          </a:p>
        </p:txBody>
      </p:sp>
    </p:spTree>
    <p:extLst>
      <p:ext uri="{BB962C8B-B14F-4D97-AF65-F5344CB8AC3E}">
        <p14:creationId xmlns:p14="http://schemas.microsoft.com/office/powerpoint/2010/main" val="11331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Rae </a:t>
            </a:r>
            <a:endParaRPr lang="en-GB"/>
          </a:p>
        </p:txBody>
      </p:sp>
      <p:sp>
        <p:nvSpPr>
          <p:cNvPr id="4" name="Slide Number Placeholder 3"/>
          <p:cNvSpPr>
            <a:spLocks noGrp="1"/>
          </p:cNvSpPr>
          <p:nvPr>
            <p:ph type="sldNum" sz="quarter" idx="10"/>
          </p:nvPr>
        </p:nvSpPr>
        <p:spPr/>
        <p:txBody>
          <a:bodyPr/>
          <a:lstStyle/>
          <a:p>
            <a:fld id="{48EA2638-47E5-4792-9FDD-7FEE645EADD4}" type="slidenum">
              <a:rPr lang="en-GB" smtClean="0"/>
              <a:t>13</a:t>
            </a:fld>
            <a:endParaRPr lang="en-GB"/>
          </a:p>
        </p:txBody>
      </p:sp>
    </p:spTree>
    <p:extLst>
      <p:ext uri="{BB962C8B-B14F-4D97-AF65-F5344CB8AC3E}">
        <p14:creationId xmlns:p14="http://schemas.microsoft.com/office/powerpoint/2010/main" val="322833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Tyrone – 1) 95% complaint response times and delivery of CQC improvement plans, 2) </a:t>
            </a:r>
            <a:r>
              <a:rPr lang="en-US" err="1"/>
              <a:t>finalise</a:t>
            </a:r>
            <a:r>
              <a:rPr lang="en-US"/>
              <a:t> QI strategy  3) working with workforce colleagues, re profile workforce plan alongside NHS plan for next 3 years 4) receive and act upon enhanced experience feedback 5) launch on 'person </a:t>
            </a:r>
            <a:r>
              <a:rPr lang="en-US" err="1"/>
              <a:t>centred</a:t>
            </a:r>
            <a:r>
              <a:rPr lang="en-US"/>
              <a:t>' coordination group 6) understand and then agree forum to increase voice of AHPs and HCS</a:t>
            </a:r>
            <a:endParaRPr lang="en-GB"/>
          </a:p>
        </p:txBody>
      </p:sp>
      <p:sp>
        <p:nvSpPr>
          <p:cNvPr id="4" name="Slide Number Placeholder 3"/>
          <p:cNvSpPr>
            <a:spLocks noGrp="1"/>
          </p:cNvSpPr>
          <p:nvPr>
            <p:ph type="sldNum" sz="quarter" idx="10"/>
          </p:nvPr>
        </p:nvSpPr>
        <p:spPr/>
        <p:txBody>
          <a:bodyPr/>
          <a:lstStyle/>
          <a:p>
            <a:fld id="{48EA2638-47E5-4792-9FDD-7FEE645EADD4}" type="slidenum">
              <a:rPr lang="en-GB" smtClean="0"/>
              <a:t>14</a:t>
            </a:fld>
            <a:endParaRPr lang="en-GB"/>
          </a:p>
        </p:txBody>
      </p:sp>
    </p:spTree>
    <p:extLst>
      <p:ext uri="{BB962C8B-B14F-4D97-AF65-F5344CB8AC3E}">
        <p14:creationId xmlns:p14="http://schemas.microsoft.com/office/powerpoint/2010/main" val="4203624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DCFF9-B48F-9D48-BC91-C7D88C102C1C}"/>
              </a:ext>
            </a:extLst>
          </p:cNvPr>
          <p:cNvSpPr>
            <a:spLocks noGrp="1"/>
          </p:cNvSpPr>
          <p:nvPr>
            <p:ph type="title"/>
          </p:nvPr>
        </p:nvSpPr>
        <p:spPr>
          <a:xfrm>
            <a:off x="197072" y="901153"/>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EC5EA2-53EA-0B4F-B8FE-438B1589B817}"/>
              </a:ext>
            </a:extLst>
          </p:cNvPr>
          <p:cNvSpPr>
            <a:spLocks noGrp="1"/>
          </p:cNvSpPr>
          <p:nvPr>
            <p:ph idx="1" hasCustomPrompt="1"/>
          </p:nvPr>
        </p:nvSpPr>
        <p:spPr>
          <a:xfrm>
            <a:off x="197072" y="2361653"/>
            <a:ext cx="10515600" cy="4351338"/>
          </a:xfrm>
          <a:prstGeom prst="rect">
            <a:avLst/>
          </a:prstGeom>
        </p:spPr>
        <p:txBody>
          <a:bodyPr vert="horz" lIns="91440" tIns="45720" rIns="91440" bIns="45720" rtlCol="0">
            <a:normAutofit/>
          </a:bodyPr>
          <a:lstStyle>
            <a:lvl1pPr>
              <a:defRPr sz="2800">
                <a:solidFill>
                  <a:srgbClr val="495D6E"/>
                </a:solidFill>
                <a:latin typeface="Arial" panose="020B0604020202020204" pitchFamily="34" charset="0"/>
                <a:cs typeface="Arial" panose="020B0604020202020204" pitchFamily="34" charset="0"/>
              </a:defRPr>
            </a:lvl1pPr>
            <a:lvl2pPr>
              <a:defRPr sz="2400">
                <a:solidFill>
                  <a:srgbClr val="495D6E"/>
                </a:solidFill>
                <a:latin typeface="Arial" panose="020B0604020202020204" pitchFamily="34" charset="0"/>
                <a:cs typeface="Arial" panose="020B0604020202020204" pitchFamily="34" charset="0"/>
              </a:defRPr>
            </a:lvl2pPr>
            <a:lvl3pPr>
              <a:defRPr sz="2000">
                <a:solidFill>
                  <a:srgbClr val="495D6E"/>
                </a:solidFill>
                <a:latin typeface="Arial" panose="020B0604020202020204" pitchFamily="34" charset="0"/>
                <a:cs typeface="Arial" panose="020B0604020202020204" pitchFamily="34" charset="0"/>
              </a:defRPr>
            </a:lvl3pPr>
            <a:lvl4pPr>
              <a:defRPr sz="1800">
                <a:solidFill>
                  <a:srgbClr val="495D6E"/>
                </a:solidFill>
                <a:latin typeface="Arial" panose="020B0604020202020204" pitchFamily="34" charset="0"/>
                <a:cs typeface="Arial" panose="020B0604020202020204" pitchFamily="34" charset="0"/>
              </a:defRPr>
            </a:lvl4pPr>
            <a:lvl5pPr>
              <a:defRPr sz="1600">
                <a:solidFill>
                  <a:srgbClr val="495D6E"/>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83191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C838-C2A4-5743-B622-B888CB4DACA7}"/>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3" name="Text Placeholder 2">
            <a:extLst>
              <a:ext uri="{FF2B5EF4-FFF2-40B4-BE49-F238E27FC236}">
                <a16:creationId xmlns:a16="http://schemas.microsoft.com/office/drawing/2014/main" id="{CE3DA1C3-0BFD-C842-BFE0-6292EE8C5AC5}"/>
              </a:ext>
            </a:extLst>
          </p:cNvPr>
          <p:cNvSpPr>
            <a:spLocks noGrp="1"/>
          </p:cNvSpPr>
          <p:nvPr>
            <p:ph idx="1"/>
          </p:nvPr>
        </p:nvSpPr>
        <p:spPr>
          <a:xfrm>
            <a:off x="197072" y="2361653"/>
            <a:ext cx="10515600" cy="4351338"/>
          </a:xfrm>
          <a:prstGeom prst="rect">
            <a:avLst/>
          </a:prstGeom>
        </p:spPr>
        <p:txBody>
          <a:bodyPr vert="horz" lIns="91440" tIns="45720" rIns="91440" bIns="45720" rtlCol="0">
            <a:normAutofit/>
          </a:bodyPr>
          <a:lstStyle>
            <a:lvl1pPr>
              <a:defRPr>
                <a:solidFill>
                  <a:srgbClr val="495D6E"/>
                </a:solidFill>
              </a:defRPr>
            </a:lvl1pPr>
            <a:lvl2pPr>
              <a:defRPr>
                <a:solidFill>
                  <a:srgbClr val="495D6E"/>
                </a:solidFill>
              </a:defRPr>
            </a:lvl2pPr>
            <a:lvl3pPr>
              <a:defRPr>
                <a:solidFill>
                  <a:srgbClr val="495D6E"/>
                </a:solidFill>
              </a:defRPr>
            </a:lvl3pPr>
            <a:lvl4pPr>
              <a:defRPr>
                <a:solidFill>
                  <a:srgbClr val="495D6E"/>
                </a:solidFill>
              </a:defRPr>
            </a:lvl4pPr>
            <a:lvl5pPr>
              <a:defRPr sz="1600">
                <a:solidFill>
                  <a:srgbClr val="495D6E"/>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66140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2A39-68A3-7D4E-8B13-6AD7CEF96B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DFB1C6-5998-C047-B3D3-832FB24478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AF1D2-AC1B-0745-8599-CE8FD78D507E}"/>
              </a:ext>
            </a:extLst>
          </p:cNvPr>
          <p:cNvSpPr>
            <a:spLocks noGrp="1"/>
          </p:cNvSpPr>
          <p:nvPr>
            <p:ph type="dt" sz="half" idx="10"/>
          </p:nvPr>
        </p:nvSpPr>
        <p:spPr/>
        <p:txBody>
          <a:bodyPr/>
          <a:lstStyle/>
          <a:p>
            <a:fld id="{79BFEF5C-F542-FD44-AA43-A94350E3D918}" type="datetimeFigureOut">
              <a:rPr lang="en-US" smtClean="0"/>
              <a:t>10/16/2023</a:t>
            </a:fld>
            <a:endParaRPr lang="en-US"/>
          </a:p>
        </p:txBody>
      </p:sp>
      <p:sp>
        <p:nvSpPr>
          <p:cNvPr id="5" name="Footer Placeholder 4">
            <a:extLst>
              <a:ext uri="{FF2B5EF4-FFF2-40B4-BE49-F238E27FC236}">
                <a16:creationId xmlns:a16="http://schemas.microsoft.com/office/drawing/2014/main" id="{749DE5E8-6B2D-F749-A687-49B7D78DE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44652-C5B4-6C43-9656-E5BBBCA534B0}"/>
              </a:ext>
            </a:extLst>
          </p:cNvPr>
          <p:cNvSpPr>
            <a:spLocks noGrp="1"/>
          </p:cNvSpPr>
          <p:nvPr>
            <p:ph type="sldNum" sz="quarter" idx="12"/>
          </p:nvPr>
        </p:nvSpPr>
        <p:spPr/>
        <p:txBody>
          <a:bodyPr/>
          <a:lstStyle/>
          <a:p>
            <a:fld id="{7A1A8C98-75AA-9646-8DA7-AF073E547E1F}" type="slidenum">
              <a:rPr lang="en-US" smtClean="0"/>
              <a:t>‹#›</a:t>
            </a:fld>
            <a:endParaRPr lang="en-US"/>
          </a:p>
        </p:txBody>
      </p:sp>
    </p:spTree>
    <p:extLst>
      <p:ext uri="{BB962C8B-B14F-4D97-AF65-F5344CB8AC3E}">
        <p14:creationId xmlns:p14="http://schemas.microsoft.com/office/powerpoint/2010/main" val="818425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55978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C838-C2A4-5743-B622-B888CB4DAC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586844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A2BBF3-6A16-4BEC-9296-5AEACB7E9905}"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325F3B-4A18-4163-B21E-1C7C0B77303E}"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35247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C838-C2A4-5743-B622-B888CB4DACA7}"/>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3" name="Text Placeholder 2">
            <a:extLst>
              <a:ext uri="{FF2B5EF4-FFF2-40B4-BE49-F238E27FC236}">
                <a16:creationId xmlns:a16="http://schemas.microsoft.com/office/drawing/2014/main" id="{CE3DA1C3-0BFD-C842-BFE0-6292EE8C5AC5}"/>
              </a:ext>
            </a:extLst>
          </p:cNvPr>
          <p:cNvSpPr>
            <a:spLocks noGrp="1"/>
          </p:cNvSpPr>
          <p:nvPr>
            <p:ph idx="1"/>
          </p:nvPr>
        </p:nvSpPr>
        <p:spPr>
          <a:xfrm>
            <a:off x="197072" y="2361653"/>
            <a:ext cx="10515600" cy="4351338"/>
          </a:xfrm>
          <a:prstGeom prst="rect">
            <a:avLst/>
          </a:prstGeom>
        </p:spPr>
        <p:txBody>
          <a:bodyPr vert="horz" lIns="91440" tIns="45720" rIns="91440" bIns="45720" rtlCol="0">
            <a:normAutofit/>
          </a:bodyPr>
          <a:lstStyle>
            <a:lvl1pPr>
              <a:defRPr>
                <a:solidFill>
                  <a:srgbClr val="495D6E"/>
                </a:solidFill>
              </a:defRPr>
            </a:lvl1pPr>
            <a:lvl2pPr>
              <a:defRPr>
                <a:solidFill>
                  <a:srgbClr val="495D6E"/>
                </a:solidFill>
              </a:defRPr>
            </a:lvl2pPr>
            <a:lvl3pPr>
              <a:defRPr>
                <a:solidFill>
                  <a:srgbClr val="495D6E"/>
                </a:solidFill>
              </a:defRPr>
            </a:lvl3pPr>
            <a:lvl4pPr>
              <a:defRPr>
                <a:solidFill>
                  <a:srgbClr val="495D6E"/>
                </a:solidFill>
              </a:defRPr>
            </a:lvl4pPr>
            <a:lvl5pPr>
              <a:defRPr sz="1600">
                <a:solidFill>
                  <a:srgbClr val="495D6E"/>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05800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C838-C2A4-5743-B622-B888CB4DACA7}"/>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3" name="Text Placeholder 2">
            <a:extLst>
              <a:ext uri="{FF2B5EF4-FFF2-40B4-BE49-F238E27FC236}">
                <a16:creationId xmlns:a16="http://schemas.microsoft.com/office/drawing/2014/main" id="{CE3DA1C3-0BFD-C842-BFE0-6292EE8C5AC5}"/>
              </a:ext>
            </a:extLst>
          </p:cNvPr>
          <p:cNvSpPr>
            <a:spLocks noGrp="1"/>
          </p:cNvSpPr>
          <p:nvPr>
            <p:ph idx="1"/>
          </p:nvPr>
        </p:nvSpPr>
        <p:spPr>
          <a:xfrm>
            <a:off x="197072" y="2361653"/>
            <a:ext cx="10515600" cy="4351338"/>
          </a:xfrm>
          <a:prstGeom prst="rect">
            <a:avLst/>
          </a:prstGeom>
        </p:spPr>
        <p:txBody>
          <a:bodyPr vert="horz" lIns="91440" tIns="45720" rIns="91440" bIns="45720" rtlCol="0">
            <a:normAutofit/>
          </a:bodyPr>
          <a:lstStyle>
            <a:lvl1pPr>
              <a:defRPr>
                <a:solidFill>
                  <a:srgbClr val="495D6E"/>
                </a:solidFill>
              </a:defRPr>
            </a:lvl1pPr>
            <a:lvl2pPr>
              <a:defRPr>
                <a:solidFill>
                  <a:srgbClr val="495D6E"/>
                </a:solidFill>
              </a:defRPr>
            </a:lvl2pPr>
            <a:lvl3pPr>
              <a:defRPr>
                <a:solidFill>
                  <a:srgbClr val="495D6E"/>
                </a:solidFill>
              </a:defRPr>
            </a:lvl3pPr>
            <a:lvl4pPr>
              <a:defRPr>
                <a:solidFill>
                  <a:srgbClr val="495D6E"/>
                </a:solidFill>
              </a:defRPr>
            </a:lvl4pPr>
            <a:lvl5pPr>
              <a:defRPr sz="1600">
                <a:solidFill>
                  <a:srgbClr val="495D6E"/>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792163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image" Target="../media/image4.emf"/><Relationship Id="rId4" Type="http://schemas.openxmlformats.org/officeDocument/2006/relationships/slideLayout" Target="../slideLayouts/slideLayout7.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5ED029-46C3-ED46-8086-8FA055DEFAAD}"/>
              </a:ext>
            </a:extLst>
          </p:cNvPr>
          <p:cNvSpPr>
            <a:spLocks noGrp="1"/>
          </p:cNvSpPr>
          <p:nvPr>
            <p:ph type="title"/>
          </p:nvPr>
        </p:nvSpPr>
        <p:spPr>
          <a:xfrm>
            <a:off x="197072" y="901153"/>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A00772-DE6A-694B-B4B1-CCB7C11A21FC}"/>
              </a:ext>
            </a:extLst>
          </p:cNvPr>
          <p:cNvSpPr>
            <a:spLocks noGrp="1"/>
          </p:cNvSpPr>
          <p:nvPr>
            <p:ph type="body" idx="1"/>
          </p:nvPr>
        </p:nvSpPr>
        <p:spPr>
          <a:xfrm>
            <a:off x="197072" y="2361653"/>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129364D5-4B3C-B145-9DD4-D1931E5454DE}"/>
              </a:ext>
            </a:extLst>
          </p:cNvPr>
          <p:cNvPicPr>
            <a:picLocks noChangeAspect="1"/>
          </p:cNvPicPr>
          <p:nvPr userDrawn="1"/>
        </p:nvPicPr>
        <p:blipFill>
          <a:blip r:embed="rId5"/>
          <a:stretch>
            <a:fillRect/>
          </a:stretch>
        </p:blipFill>
        <p:spPr>
          <a:xfrm>
            <a:off x="10675189" y="266152"/>
            <a:ext cx="1269383" cy="654321"/>
          </a:xfrm>
          <a:prstGeom prst="rect">
            <a:avLst/>
          </a:prstGeom>
        </p:spPr>
      </p:pic>
      <p:pic>
        <p:nvPicPr>
          <p:cNvPr id="17" name="Picture 16">
            <a:extLst>
              <a:ext uri="{FF2B5EF4-FFF2-40B4-BE49-F238E27FC236}">
                <a16:creationId xmlns:a16="http://schemas.microsoft.com/office/drawing/2014/main" id="{784DC734-81BF-4E46-BE93-A63F0FE14EB4}"/>
              </a:ext>
            </a:extLst>
          </p:cNvPr>
          <p:cNvPicPr>
            <a:picLocks noChangeAspect="1"/>
          </p:cNvPicPr>
          <p:nvPr userDrawn="1"/>
        </p:nvPicPr>
        <p:blipFill>
          <a:blip r:embed="rId6"/>
          <a:stretch>
            <a:fillRect/>
          </a:stretch>
        </p:blipFill>
        <p:spPr>
          <a:xfrm>
            <a:off x="254923" y="269390"/>
            <a:ext cx="3876413" cy="253124"/>
          </a:xfrm>
          <a:prstGeom prst="rect">
            <a:avLst/>
          </a:prstGeom>
        </p:spPr>
      </p:pic>
      <p:pic>
        <p:nvPicPr>
          <p:cNvPr id="25" name="Picture 24">
            <a:extLst>
              <a:ext uri="{FF2B5EF4-FFF2-40B4-BE49-F238E27FC236}">
                <a16:creationId xmlns:a16="http://schemas.microsoft.com/office/drawing/2014/main" id="{FCBA3A6F-9FFB-D148-8909-F572053806B5}"/>
              </a:ext>
            </a:extLst>
          </p:cNvPr>
          <p:cNvPicPr>
            <a:picLocks noChangeAspect="1"/>
          </p:cNvPicPr>
          <p:nvPr userDrawn="1"/>
        </p:nvPicPr>
        <p:blipFill>
          <a:blip r:embed="rId7"/>
          <a:stretch>
            <a:fillRect/>
          </a:stretch>
        </p:blipFill>
        <p:spPr>
          <a:xfrm>
            <a:off x="0" y="5532437"/>
            <a:ext cx="12192000" cy="1325563"/>
          </a:xfrm>
          <a:prstGeom prst="rect">
            <a:avLst/>
          </a:prstGeom>
        </p:spPr>
      </p:pic>
      <p:pic>
        <p:nvPicPr>
          <p:cNvPr id="21" name="Picture 20">
            <a:extLst>
              <a:ext uri="{FF2B5EF4-FFF2-40B4-BE49-F238E27FC236}">
                <a16:creationId xmlns:a16="http://schemas.microsoft.com/office/drawing/2014/main" id="{4DE79270-A4FC-314D-AB83-DE0630A197D3}"/>
              </a:ext>
            </a:extLst>
          </p:cNvPr>
          <p:cNvPicPr>
            <a:picLocks noChangeAspect="1"/>
          </p:cNvPicPr>
          <p:nvPr userDrawn="1"/>
        </p:nvPicPr>
        <p:blipFill>
          <a:blip r:embed="rId8"/>
          <a:stretch>
            <a:fillRect/>
          </a:stretch>
        </p:blipFill>
        <p:spPr>
          <a:xfrm>
            <a:off x="254923" y="6215019"/>
            <a:ext cx="3784642" cy="373591"/>
          </a:xfrm>
          <a:prstGeom prst="rect">
            <a:avLst/>
          </a:prstGeom>
        </p:spPr>
      </p:pic>
    </p:spTree>
    <p:extLst>
      <p:ext uri="{BB962C8B-B14F-4D97-AF65-F5344CB8AC3E}">
        <p14:creationId xmlns:p14="http://schemas.microsoft.com/office/powerpoint/2010/main" val="413001255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1" r:id="rId3"/>
  </p:sldLayoutIdLst>
  <p:transition spd="slow">
    <p:wipe/>
  </p:transition>
  <p:txStyles>
    <p:titleStyle>
      <a:lvl1pPr algn="l" defTabSz="914400" rtl="0" eaLnBrk="1" latinLnBrk="0" hangingPunct="1">
        <a:lnSpc>
          <a:spcPct val="100000"/>
        </a:lnSpc>
        <a:spcBef>
          <a:spcPct val="0"/>
        </a:spcBef>
        <a:buNone/>
        <a:defRPr sz="4400" b="1" kern="1200">
          <a:solidFill>
            <a:srgbClr val="0069B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69B3"/>
        </a:buClr>
        <a:buFont typeface="Arial" panose="020B0604020202020204" pitchFamily="34" charset="0"/>
        <a:buChar char="•"/>
        <a:defRPr sz="2800" kern="1200">
          <a:solidFill>
            <a:srgbClr val="495D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9B3"/>
        </a:buClr>
        <a:buFont typeface="Arial" panose="020B0604020202020204" pitchFamily="34" charset="0"/>
        <a:buChar char="•"/>
        <a:defRPr sz="2400" kern="1200">
          <a:solidFill>
            <a:srgbClr val="495D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9B3"/>
        </a:buClr>
        <a:buFont typeface="Arial" panose="020B0604020202020204" pitchFamily="34" charset="0"/>
        <a:buChar char="•"/>
        <a:defRPr sz="2000" kern="1200">
          <a:solidFill>
            <a:srgbClr val="495D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9B3"/>
        </a:buClr>
        <a:buFont typeface="Arial" panose="020B0604020202020204" pitchFamily="34" charset="0"/>
        <a:buChar char="•"/>
        <a:defRPr sz="1800" kern="1200">
          <a:solidFill>
            <a:srgbClr val="495D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9B3"/>
        </a:buClr>
        <a:buFont typeface="Arial" panose="020B0604020202020204" pitchFamily="34" charset="0"/>
        <a:buChar char="•"/>
        <a:defRPr sz="1800" kern="1200">
          <a:solidFill>
            <a:srgbClr val="495D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5ED029-46C3-ED46-8086-8FA055DEFAAD}"/>
              </a:ext>
            </a:extLst>
          </p:cNvPr>
          <p:cNvSpPr>
            <a:spLocks noGrp="1"/>
          </p:cNvSpPr>
          <p:nvPr>
            <p:ph type="title"/>
          </p:nvPr>
        </p:nvSpPr>
        <p:spPr>
          <a:xfrm>
            <a:off x="197072" y="90115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A00772-DE6A-694B-B4B1-CCB7C11A21FC}"/>
              </a:ext>
            </a:extLst>
          </p:cNvPr>
          <p:cNvSpPr>
            <a:spLocks noGrp="1"/>
          </p:cNvSpPr>
          <p:nvPr>
            <p:ph type="body" idx="1"/>
          </p:nvPr>
        </p:nvSpPr>
        <p:spPr>
          <a:xfrm>
            <a:off x="197072" y="2361653"/>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129364D5-4B3C-B145-9DD4-D1931E5454DE}"/>
              </a:ext>
            </a:extLst>
          </p:cNvPr>
          <p:cNvPicPr>
            <a:picLocks noChangeAspect="1"/>
          </p:cNvPicPr>
          <p:nvPr/>
        </p:nvPicPr>
        <p:blipFill>
          <a:blip r:embed="rId7"/>
          <a:stretch>
            <a:fillRect/>
          </a:stretch>
        </p:blipFill>
        <p:spPr>
          <a:xfrm>
            <a:off x="10675190" y="266154"/>
            <a:ext cx="1269383" cy="654321"/>
          </a:xfrm>
          <a:prstGeom prst="rect">
            <a:avLst/>
          </a:prstGeom>
        </p:spPr>
      </p:pic>
      <p:pic>
        <p:nvPicPr>
          <p:cNvPr id="17" name="Picture 16">
            <a:extLst>
              <a:ext uri="{FF2B5EF4-FFF2-40B4-BE49-F238E27FC236}">
                <a16:creationId xmlns:a16="http://schemas.microsoft.com/office/drawing/2014/main" id="{784DC734-81BF-4E46-BE93-A63F0FE14EB4}"/>
              </a:ext>
            </a:extLst>
          </p:cNvPr>
          <p:cNvPicPr>
            <a:picLocks noChangeAspect="1"/>
          </p:cNvPicPr>
          <p:nvPr/>
        </p:nvPicPr>
        <p:blipFill>
          <a:blip r:embed="rId8"/>
          <a:stretch>
            <a:fillRect/>
          </a:stretch>
        </p:blipFill>
        <p:spPr>
          <a:xfrm>
            <a:off x="254924" y="269390"/>
            <a:ext cx="3876413" cy="253124"/>
          </a:xfrm>
          <a:prstGeom prst="rect">
            <a:avLst/>
          </a:prstGeom>
        </p:spPr>
      </p:pic>
      <p:pic>
        <p:nvPicPr>
          <p:cNvPr id="25" name="Picture 24">
            <a:extLst>
              <a:ext uri="{FF2B5EF4-FFF2-40B4-BE49-F238E27FC236}">
                <a16:creationId xmlns:a16="http://schemas.microsoft.com/office/drawing/2014/main" id="{FCBA3A6F-9FFB-D148-8909-F572053806B5}"/>
              </a:ext>
            </a:extLst>
          </p:cNvPr>
          <p:cNvPicPr>
            <a:picLocks noChangeAspect="1"/>
          </p:cNvPicPr>
          <p:nvPr/>
        </p:nvPicPr>
        <p:blipFill>
          <a:blip r:embed="rId9"/>
          <a:stretch>
            <a:fillRect/>
          </a:stretch>
        </p:blipFill>
        <p:spPr>
          <a:xfrm>
            <a:off x="0" y="5532439"/>
            <a:ext cx="12192000" cy="1325563"/>
          </a:xfrm>
          <a:prstGeom prst="rect">
            <a:avLst/>
          </a:prstGeom>
        </p:spPr>
      </p:pic>
      <p:pic>
        <p:nvPicPr>
          <p:cNvPr id="21" name="Picture 20">
            <a:extLst>
              <a:ext uri="{FF2B5EF4-FFF2-40B4-BE49-F238E27FC236}">
                <a16:creationId xmlns:a16="http://schemas.microsoft.com/office/drawing/2014/main" id="{4DE79270-A4FC-314D-AB83-DE0630A197D3}"/>
              </a:ext>
            </a:extLst>
          </p:cNvPr>
          <p:cNvPicPr>
            <a:picLocks noChangeAspect="1"/>
          </p:cNvPicPr>
          <p:nvPr/>
        </p:nvPicPr>
        <p:blipFill>
          <a:blip r:embed="rId10"/>
          <a:stretch>
            <a:fillRect/>
          </a:stretch>
        </p:blipFill>
        <p:spPr>
          <a:xfrm>
            <a:off x="254923" y="6215021"/>
            <a:ext cx="3784643" cy="373591"/>
          </a:xfrm>
          <a:prstGeom prst="rect">
            <a:avLst/>
          </a:prstGeom>
        </p:spPr>
      </p:pic>
    </p:spTree>
    <p:extLst>
      <p:ext uri="{BB962C8B-B14F-4D97-AF65-F5344CB8AC3E}">
        <p14:creationId xmlns:p14="http://schemas.microsoft.com/office/powerpoint/2010/main" val="218407081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Lst>
  <p:transition spd="slow">
    <p:wipe/>
  </p:transition>
  <p:txStyles>
    <p:titleStyle>
      <a:lvl1pPr algn="l" defTabSz="914400" rtl="0" eaLnBrk="1" latinLnBrk="0" hangingPunct="1">
        <a:lnSpc>
          <a:spcPct val="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AB4"/>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AB4"/>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AB4"/>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looking at a document&#10;&#10;Description automatically generated">
            <a:extLst>
              <a:ext uri="{FF2B5EF4-FFF2-40B4-BE49-F238E27FC236}">
                <a16:creationId xmlns:a16="http://schemas.microsoft.com/office/drawing/2014/main" id="{54AF11A0-2008-BC25-BB14-6644B8BAD13A}"/>
              </a:ext>
            </a:extLst>
          </p:cNvPr>
          <p:cNvPicPr>
            <a:picLocks noChangeAspect="1"/>
          </p:cNvPicPr>
          <p:nvPr/>
        </p:nvPicPr>
        <p:blipFill>
          <a:blip r:embed="rId3"/>
          <a:stretch>
            <a:fillRect/>
          </a:stretch>
        </p:blipFill>
        <p:spPr>
          <a:xfrm>
            <a:off x="0" y="-14748"/>
            <a:ext cx="12219695" cy="6872748"/>
          </a:xfrm>
          <a:prstGeom prst="rect">
            <a:avLst/>
          </a:prstGeom>
        </p:spPr>
      </p:pic>
      <p:sp>
        <p:nvSpPr>
          <p:cNvPr id="4" name="TextBox 3">
            <a:extLst>
              <a:ext uri="{FF2B5EF4-FFF2-40B4-BE49-F238E27FC236}">
                <a16:creationId xmlns:a16="http://schemas.microsoft.com/office/drawing/2014/main" id="{23740CDD-1563-C20F-3358-A45C0943B561}"/>
              </a:ext>
            </a:extLst>
          </p:cNvPr>
          <p:cNvSpPr txBox="1"/>
          <p:nvPr/>
        </p:nvSpPr>
        <p:spPr>
          <a:xfrm>
            <a:off x="481428" y="1363885"/>
            <a:ext cx="6022611" cy="1754326"/>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Annual Members’</a:t>
            </a:r>
            <a:br>
              <a:rPr lang="en-US" sz="5400" b="1" dirty="0">
                <a:solidFill>
                  <a:schemeClr val="bg1"/>
                </a:solidFill>
                <a:latin typeface="Arial" panose="020B0604020202020204" pitchFamily="34" charset="0"/>
                <a:cs typeface="Arial" panose="020B0604020202020204" pitchFamily="34" charset="0"/>
              </a:rPr>
            </a:br>
            <a:r>
              <a:rPr lang="en-US" sz="5400" b="1" dirty="0">
                <a:solidFill>
                  <a:schemeClr val="bg1"/>
                </a:solidFill>
                <a:latin typeface="Arial" panose="020B0604020202020204" pitchFamily="34" charset="0"/>
                <a:cs typeface="Arial" panose="020B0604020202020204" pitchFamily="34" charset="0"/>
              </a:rPr>
              <a:t>Meeting</a:t>
            </a:r>
            <a:endParaRPr lang="en-GB" sz="48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C7937C-78AC-9AB0-3054-2C385A4788A2}"/>
              </a:ext>
            </a:extLst>
          </p:cNvPr>
          <p:cNvSpPr txBox="1"/>
          <p:nvPr/>
        </p:nvSpPr>
        <p:spPr>
          <a:xfrm>
            <a:off x="505132" y="3015734"/>
            <a:ext cx="6113206" cy="461665"/>
          </a:xfrm>
          <a:prstGeom prst="rect">
            <a:avLst/>
          </a:prstGeom>
          <a:noFill/>
        </p:spPr>
        <p:txBody>
          <a:bodyPr wrap="square">
            <a:spAutoFit/>
          </a:bodyPr>
          <a:lstStyle/>
          <a:p>
            <a:r>
              <a:rPr lang="en-US" sz="2400" dirty="0" smtClean="0">
                <a:solidFill>
                  <a:srgbClr val="38BAEC"/>
                </a:solidFill>
                <a:latin typeface="Arial" panose="020B0604020202020204" pitchFamily="34" charset="0"/>
                <a:cs typeface="Arial" panose="020B0604020202020204" pitchFamily="34" charset="0"/>
              </a:rPr>
              <a:t>16 October 2023</a:t>
            </a:r>
            <a:endParaRPr lang="en-US" sz="2400" dirty="0"/>
          </a:p>
        </p:txBody>
      </p:sp>
      <p:sp>
        <p:nvSpPr>
          <p:cNvPr id="12" name="Rectangle 11">
            <a:extLst>
              <a:ext uri="{FF2B5EF4-FFF2-40B4-BE49-F238E27FC236}">
                <a16:creationId xmlns:a16="http://schemas.microsoft.com/office/drawing/2014/main" id="{863EF29D-535E-B627-481D-2BE5932E955D}"/>
              </a:ext>
            </a:extLst>
          </p:cNvPr>
          <p:cNvSpPr/>
          <p:nvPr/>
        </p:nvSpPr>
        <p:spPr>
          <a:xfrm>
            <a:off x="10073390" y="389744"/>
            <a:ext cx="1798820" cy="929390"/>
          </a:xfrm>
          <a:prstGeom prst="rect">
            <a:avLst/>
          </a:prstGeom>
          <a:solidFill>
            <a:srgbClr val="4427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8A66AA3-9F93-F1E7-9144-89DADD085723}"/>
              </a:ext>
            </a:extLst>
          </p:cNvPr>
          <p:cNvPicPr>
            <a:picLocks noChangeAspect="1"/>
          </p:cNvPicPr>
          <p:nvPr/>
        </p:nvPicPr>
        <p:blipFill>
          <a:blip r:embed="rId4"/>
          <a:stretch>
            <a:fillRect/>
          </a:stretch>
        </p:blipFill>
        <p:spPr>
          <a:xfrm>
            <a:off x="9895107" y="510243"/>
            <a:ext cx="1782454" cy="1000226"/>
          </a:xfrm>
          <a:prstGeom prst="rect">
            <a:avLst/>
          </a:prstGeom>
        </p:spPr>
      </p:pic>
    </p:spTree>
    <p:extLst>
      <p:ext uri="{BB962C8B-B14F-4D97-AF65-F5344CB8AC3E}">
        <p14:creationId xmlns:p14="http://schemas.microsoft.com/office/powerpoint/2010/main" val="2663392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1"/>
          <p:cNvSpPr txBox="1">
            <a:spLocks/>
          </p:cNvSpPr>
          <p:nvPr/>
        </p:nvSpPr>
        <p:spPr>
          <a:xfrm>
            <a:off x="0" y="1575615"/>
            <a:ext cx="8965515" cy="5320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69B3"/>
              </a:buClr>
              <a:buFont typeface="Arial" panose="020B0604020202020204" pitchFamily="34" charset="0"/>
              <a:buChar char="•"/>
              <a:defRPr sz="2800" kern="1200">
                <a:solidFill>
                  <a:srgbClr val="495D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9B3"/>
              </a:buClr>
              <a:buFont typeface="Arial" panose="020B0604020202020204" pitchFamily="34" charset="0"/>
              <a:buChar char="•"/>
              <a:defRPr sz="2400" kern="1200">
                <a:solidFill>
                  <a:srgbClr val="495D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9B3"/>
              </a:buClr>
              <a:buFont typeface="Arial" panose="020B0604020202020204" pitchFamily="34" charset="0"/>
              <a:buChar char="•"/>
              <a:defRPr sz="2000" kern="1200">
                <a:solidFill>
                  <a:srgbClr val="495D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9B3"/>
              </a:buClr>
              <a:buFont typeface="Arial" panose="020B0604020202020204" pitchFamily="34" charset="0"/>
              <a:buChar char="•"/>
              <a:defRPr sz="1800" kern="1200">
                <a:solidFill>
                  <a:srgbClr val="495D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9B3"/>
              </a:buClr>
              <a:buFont typeface="Arial" panose="020B0604020202020204" pitchFamily="34" charset="0"/>
              <a:buChar char="•"/>
              <a:defRPr sz="1600" kern="1200">
                <a:solidFill>
                  <a:srgbClr val="495D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kumimoji="0" lang="en-GB" b="1" i="0" u="none" strike="noStrike" kern="1200" cap="none" spc="0" normalizeH="0" baseline="0" noProof="0" dirty="0">
                <a:ln>
                  <a:noFill/>
                </a:ln>
                <a:solidFill>
                  <a:srgbClr val="0069B3"/>
                </a:solidFill>
                <a:effectLst/>
                <a:uLnTx/>
                <a:uFillTx/>
                <a:latin typeface="Arial"/>
                <a:cs typeface="Arial"/>
              </a:rPr>
              <a:t>A look back at </a:t>
            </a:r>
            <a:r>
              <a:rPr lang="en-GB" b="1" dirty="0">
                <a:solidFill>
                  <a:srgbClr val="0069B3"/>
                </a:solidFill>
                <a:latin typeface="Arial"/>
                <a:cs typeface="Arial"/>
              </a:rPr>
              <a:t>2022/23 </a:t>
            </a:r>
            <a:r>
              <a:rPr kumimoji="0" lang="en-GB" b="1" i="0" u="none" strike="noStrike" kern="1200" cap="none" spc="0" normalizeH="0" baseline="0" noProof="0" dirty="0">
                <a:ln>
                  <a:noFill/>
                </a:ln>
                <a:solidFill>
                  <a:srgbClr val="0069B3"/>
                </a:solidFill>
                <a:effectLst/>
                <a:uLnTx/>
                <a:uFillTx/>
                <a:latin typeface="Arial"/>
                <a:cs typeface="Arial"/>
              </a:rPr>
              <a:t>– Rae</a:t>
            </a:r>
            <a:r>
              <a:rPr lang="en-GB" b="1" dirty="0">
                <a:solidFill>
                  <a:srgbClr val="0069B3"/>
                </a:solidFill>
                <a:latin typeface="Arial"/>
                <a:cs typeface="Arial"/>
              </a:rPr>
              <a:t> </a:t>
            </a:r>
            <a:endParaRPr kumimoji="0" lang="en-US" b="1" i="0" u="none" strike="noStrike" kern="1200" cap="none" spc="0" normalizeH="0" baseline="0" noProof="0" dirty="0">
              <a:ln>
                <a:noFill/>
              </a:ln>
              <a:solidFill>
                <a:srgbClr val="0069B3"/>
              </a:solidFill>
              <a:effectLst/>
              <a:uLnTx/>
              <a:uFillTx/>
              <a:latin typeface="Arial"/>
              <a:cs typeface="Arial"/>
            </a:endParaRPr>
          </a:p>
          <a:p>
            <a:pPr marL="685800" marR="0" lvl="1" indent="-228600" algn="l" defTabSz="914400" rtl="0" eaLnBrk="1" fontAlgn="auto" latinLnBrk="0" hangingPunct="1">
              <a:lnSpc>
                <a:spcPct val="90000"/>
              </a:lnSpc>
              <a:spcBef>
                <a:spcPts val="500"/>
              </a:spcBef>
              <a:spcAft>
                <a:spcPts val="0"/>
              </a:spcAft>
              <a:buClr>
                <a:srgbClr val="0069B3"/>
              </a:buClr>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95D6E"/>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DFAD5910-9D66-6A4C-95D9-EBB4525CC21E}"/>
              </a:ext>
            </a:extLst>
          </p:cNvPr>
          <p:cNvSpPr/>
          <p:nvPr/>
        </p:nvSpPr>
        <p:spPr>
          <a:xfrm>
            <a:off x="1" y="0"/>
            <a:ext cx="12191999" cy="1138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CEF3B17-91BD-8747-BB40-5F6B79F29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38"/>
            <a:ext cx="12192000" cy="1634972"/>
          </a:xfrm>
          <a:prstGeom prst="rect">
            <a:avLst/>
          </a:prstGeom>
        </p:spPr>
      </p:pic>
      <p:sp>
        <p:nvSpPr>
          <p:cNvPr id="7" name="TextBox 6"/>
          <p:cNvSpPr txBox="1"/>
          <p:nvPr/>
        </p:nvSpPr>
        <p:spPr>
          <a:xfrm>
            <a:off x="446274" y="2032064"/>
            <a:ext cx="11646988" cy="3990836"/>
          </a:xfrm>
          <a:prstGeom prst="rect">
            <a:avLst/>
          </a:prstGeom>
          <a:noFill/>
        </p:spPr>
        <p:txBody>
          <a:bodyPr wrap="square" lIns="91440" tIns="45720" rIns="91440" bIns="45720" rtlCol="0" anchor="t">
            <a:spAutoFit/>
          </a:bodyPr>
          <a:lstStyle/>
          <a:p>
            <a:pPr marL="285750" indent="-285750">
              <a:spcAft>
                <a:spcPts val="8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We treated the vast majority of our patients who had been waiting for 18 </a:t>
            </a:r>
            <a:r>
              <a:rPr lang="en-US" sz="2000" dirty="0" smtClean="0">
                <a:solidFill>
                  <a:schemeClr val="tx1">
                    <a:lumMod val="75000"/>
                    <a:lumOff val="25000"/>
                  </a:schemeClr>
                </a:solidFill>
                <a:latin typeface="Arial"/>
                <a:cs typeface="Arial"/>
              </a:rPr>
              <a:t>months</a:t>
            </a:r>
            <a:endParaRPr lang="en-US" sz="2000" dirty="0">
              <a:solidFill>
                <a:schemeClr val="tx1">
                  <a:lumMod val="75000"/>
                  <a:lumOff val="25000"/>
                </a:schemeClr>
              </a:solidFill>
              <a:latin typeface="Arial"/>
              <a:cs typeface="Arial"/>
            </a:endParaRPr>
          </a:p>
          <a:p>
            <a:pPr marL="285750" indent="-285750">
              <a:spcAft>
                <a:spcPts val="8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We recovered our cancer treatment backlog to pre-pandemic </a:t>
            </a:r>
            <a:r>
              <a:rPr lang="en-US" sz="2000" dirty="0" smtClean="0">
                <a:solidFill>
                  <a:schemeClr val="tx1">
                    <a:lumMod val="75000"/>
                    <a:lumOff val="25000"/>
                  </a:schemeClr>
                </a:solidFill>
                <a:latin typeface="Arial"/>
                <a:cs typeface="Arial"/>
              </a:rPr>
              <a:t>levels</a:t>
            </a:r>
            <a:endParaRPr lang="en-US" sz="2000" dirty="0">
              <a:solidFill>
                <a:schemeClr val="tx1">
                  <a:lumMod val="75000"/>
                  <a:lumOff val="25000"/>
                </a:schemeClr>
              </a:solidFill>
              <a:latin typeface="Arial"/>
              <a:cs typeface="Arial"/>
            </a:endParaRPr>
          </a:p>
          <a:p>
            <a:pPr marL="285750" indent="-285750">
              <a:spcAft>
                <a:spcPts val="8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Our builds for new theatres and Community Diagnostic Centre have progressed at </a:t>
            </a:r>
            <a:r>
              <a:rPr lang="en-US" sz="2000" dirty="0" smtClean="0">
                <a:solidFill>
                  <a:schemeClr val="tx1">
                    <a:lumMod val="75000"/>
                    <a:lumOff val="25000"/>
                  </a:schemeClr>
                </a:solidFill>
                <a:latin typeface="Arial"/>
                <a:cs typeface="Arial"/>
              </a:rPr>
              <a:t>pace</a:t>
            </a:r>
            <a:endParaRPr lang="en-US" sz="2000" dirty="0">
              <a:solidFill>
                <a:schemeClr val="tx1">
                  <a:lumMod val="75000"/>
                  <a:lumOff val="25000"/>
                </a:schemeClr>
              </a:solidFill>
              <a:latin typeface="Arial"/>
              <a:cs typeface="Arial"/>
            </a:endParaRPr>
          </a:p>
          <a:p>
            <a:pPr marL="285750" indent="-285750">
              <a:spcAft>
                <a:spcPts val="8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We refined our Urgent Treatment Centre model, building on the pilot </a:t>
            </a:r>
          </a:p>
          <a:p>
            <a:pPr marL="285750" indent="-285750">
              <a:spcAft>
                <a:spcPts val="8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We expanded our Same Day Emergency Care service </a:t>
            </a:r>
            <a:r>
              <a:rPr lang="en-US" sz="2000" dirty="0" smtClean="0">
                <a:solidFill>
                  <a:schemeClr val="tx1">
                    <a:lumMod val="75000"/>
                    <a:lumOff val="25000"/>
                  </a:schemeClr>
                </a:solidFill>
                <a:latin typeface="Arial"/>
                <a:cs typeface="Arial"/>
              </a:rPr>
              <a:t>pathways</a:t>
            </a:r>
            <a:endParaRPr lang="en-US" sz="2000" dirty="0">
              <a:solidFill>
                <a:schemeClr val="tx1">
                  <a:lumMod val="75000"/>
                  <a:lumOff val="25000"/>
                </a:schemeClr>
              </a:solidFill>
              <a:latin typeface="Arial"/>
              <a:cs typeface="Arial"/>
            </a:endParaRPr>
          </a:p>
          <a:p>
            <a:pPr marL="285750" indent="-285750">
              <a:spcAft>
                <a:spcPts val="8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We developed and expanded our urgent community response </a:t>
            </a:r>
            <a:r>
              <a:rPr lang="en-US" sz="2000" dirty="0" smtClean="0">
                <a:solidFill>
                  <a:schemeClr val="tx1">
                    <a:lumMod val="75000"/>
                    <a:lumOff val="25000"/>
                  </a:schemeClr>
                </a:solidFill>
                <a:latin typeface="Arial"/>
                <a:cs typeface="Arial"/>
              </a:rPr>
              <a:t>service</a:t>
            </a:r>
            <a:endParaRPr lang="en-US" sz="2000" dirty="0">
              <a:solidFill>
                <a:schemeClr val="tx1">
                  <a:lumMod val="75000"/>
                  <a:lumOff val="25000"/>
                </a:schemeClr>
              </a:solidFill>
              <a:latin typeface="Arial"/>
              <a:cs typeface="Arial"/>
            </a:endParaRPr>
          </a:p>
          <a:p>
            <a:pPr marL="285750" indent="-285750">
              <a:spcAft>
                <a:spcPts val="8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We improved our ambulance handover </a:t>
            </a:r>
            <a:r>
              <a:rPr lang="en-US" sz="2000" dirty="0" smtClean="0">
                <a:solidFill>
                  <a:schemeClr val="tx1">
                    <a:lumMod val="75000"/>
                    <a:lumOff val="25000"/>
                  </a:schemeClr>
                </a:solidFill>
                <a:latin typeface="Arial"/>
                <a:cs typeface="Arial"/>
              </a:rPr>
              <a:t>performance</a:t>
            </a:r>
            <a:endParaRPr lang="en-US" sz="2000" dirty="0">
              <a:solidFill>
                <a:schemeClr val="tx1">
                  <a:lumMod val="75000"/>
                  <a:lumOff val="25000"/>
                </a:schemeClr>
              </a:solidFill>
              <a:latin typeface="Arial"/>
              <a:cs typeface="Arial"/>
            </a:endParaRPr>
          </a:p>
          <a:p>
            <a:pPr marL="285750" indent="-285750">
              <a:spcAft>
                <a:spcPts val="8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We've been part of a GM wide </a:t>
            </a:r>
            <a:r>
              <a:rPr lang="en-US" sz="2000" dirty="0" err="1">
                <a:solidFill>
                  <a:schemeClr val="tx1">
                    <a:lumMod val="75000"/>
                    <a:lumOff val="25000"/>
                  </a:schemeClr>
                </a:solidFill>
                <a:latin typeface="Arial"/>
                <a:cs typeface="Arial"/>
              </a:rPr>
              <a:t>programme</a:t>
            </a:r>
            <a:r>
              <a:rPr lang="en-US" sz="2000" dirty="0">
                <a:solidFill>
                  <a:schemeClr val="tx1">
                    <a:lumMod val="75000"/>
                    <a:lumOff val="25000"/>
                  </a:schemeClr>
                </a:solidFill>
                <a:latin typeface="Arial"/>
                <a:cs typeface="Arial"/>
              </a:rPr>
              <a:t> to upgrade our Laboratory Information Management System</a:t>
            </a:r>
          </a:p>
          <a:p>
            <a:pPr marL="285750" indent="-285750">
              <a:spcAft>
                <a:spcPts val="800"/>
              </a:spcAft>
              <a:buClr>
                <a:srgbClr val="44237B"/>
              </a:buClr>
              <a:buFont typeface="Arial" panose="020B0604020202020204" pitchFamily="34" charset="0"/>
              <a:buChar char="•"/>
            </a:pPr>
            <a:endParaRPr lang="en-US" sz="20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1325715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1"/>
          <p:cNvSpPr txBox="1">
            <a:spLocks/>
          </p:cNvSpPr>
          <p:nvPr/>
        </p:nvSpPr>
        <p:spPr>
          <a:xfrm>
            <a:off x="0" y="1583391"/>
            <a:ext cx="8965515" cy="5320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69B3"/>
              </a:buClr>
              <a:buFont typeface="Arial" panose="020B0604020202020204" pitchFamily="34" charset="0"/>
              <a:buChar char="•"/>
              <a:defRPr sz="2800" kern="1200">
                <a:solidFill>
                  <a:srgbClr val="495D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9B3"/>
              </a:buClr>
              <a:buFont typeface="Arial" panose="020B0604020202020204" pitchFamily="34" charset="0"/>
              <a:buChar char="•"/>
              <a:defRPr sz="2400" kern="1200">
                <a:solidFill>
                  <a:srgbClr val="495D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9B3"/>
              </a:buClr>
              <a:buFont typeface="Arial" panose="020B0604020202020204" pitchFamily="34" charset="0"/>
              <a:buChar char="•"/>
              <a:defRPr sz="2000" kern="1200">
                <a:solidFill>
                  <a:srgbClr val="495D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9B3"/>
              </a:buClr>
              <a:buFont typeface="Arial" panose="020B0604020202020204" pitchFamily="34" charset="0"/>
              <a:buChar char="•"/>
              <a:defRPr sz="1800" kern="1200">
                <a:solidFill>
                  <a:srgbClr val="495D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9B3"/>
              </a:buClr>
              <a:buFont typeface="Arial" panose="020B0604020202020204" pitchFamily="34" charset="0"/>
              <a:buChar char="•"/>
              <a:defRPr sz="1600" kern="1200">
                <a:solidFill>
                  <a:srgbClr val="495D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kumimoji="0" lang="en-GB" b="1" i="0" u="none" strike="noStrike" kern="1200" cap="none" spc="0" normalizeH="0" baseline="0" noProof="0" dirty="0">
                <a:ln>
                  <a:noFill/>
                </a:ln>
                <a:solidFill>
                  <a:srgbClr val="0069B3"/>
                </a:solidFill>
                <a:effectLst/>
                <a:uLnTx/>
                <a:uFillTx/>
                <a:latin typeface="Arial"/>
                <a:cs typeface="Arial"/>
              </a:rPr>
              <a:t>A look back at </a:t>
            </a:r>
            <a:r>
              <a:rPr lang="en-GB" b="1" dirty="0">
                <a:solidFill>
                  <a:srgbClr val="0069B3"/>
                </a:solidFill>
                <a:latin typeface="Arial"/>
                <a:cs typeface="Arial"/>
              </a:rPr>
              <a:t>2022/23 </a:t>
            </a:r>
            <a:r>
              <a:rPr kumimoji="0" lang="en-GB" b="1" i="0" u="none" strike="noStrike" kern="1200" cap="none" spc="0" normalizeH="0" baseline="0" noProof="0" dirty="0">
                <a:ln>
                  <a:noFill/>
                </a:ln>
                <a:solidFill>
                  <a:srgbClr val="0069B3"/>
                </a:solidFill>
                <a:effectLst/>
                <a:uLnTx/>
                <a:uFillTx/>
                <a:latin typeface="Arial"/>
                <a:cs typeface="Arial"/>
              </a:rPr>
              <a:t>– Tyrone</a:t>
            </a:r>
            <a:r>
              <a:rPr lang="en-GB" b="1" dirty="0">
                <a:solidFill>
                  <a:srgbClr val="0069B3"/>
                </a:solidFill>
                <a:latin typeface="Arial"/>
                <a:cs typeface="Arial"/>
              </a:rPr>
              <a:t> </a:t>
            </a:r>
            <a:endParaRPr kumimoji="0" lang="en-US" b="1" i="0" u="none" strike="noStrike" kern="1200" cap="none" spc="0" normalizeH="0" baseline="0" noProof="0" dirty="0">
              <a:ln>
                <a:noFill/>
              </a:ln>
              <a:solidFill>
                <a:srgbClr val="0069B3"/>
              </a:solidFill>
              <a:effectLst/>
              <a:uLnTx/>
              <a:uFillTx/>
              <a:latin typeface="Arial"/>
              <a:cs typeface="Arial"/>
            </a:endParaRPr>
          </a:p>
          <a:p>
            <a:pPr marL="685800" marR="0" lvl="1" indent="-228600" algn="l" defTabSz="914400" rtl="0" eaLnBrk="1" fontAlgn="auto" latinLnBrk="0" hangingPunct="1">
              <a:lnSpc>
                <a:spcPct val="90000"/>
              </a:lnSpc>
              <a:spcBef>
                <a:spcPts val="500"/>
              </a:spcBef>
              <a:spcAft>
                <a:spcPts val="0"/>
              </a:spcAft>
              <a:buClr>
                <a:srgbClr val="0069B3"/>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495D6E"/>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94400" y="1988182"/>
            <a:ext cx="11418558" cy="3631763"/>
          </a:xfrm>
          <a:prstGeom prst="rect">
            <a:avLst/>
          </a:prstGeom>
          <a:noFill/>
        </p:spPr>
        <p:txBody>
          <a:bodyPr wrap="square" lIns="91440" tIns="45720" rIns="91440" bIns="45720" rtlCol="0" anchor="t">
            <a:spAutoFit/>
          </a:bodyPr>
          <a:lstStyle/>
          <a:p>
            <a:pPr marL="285750" indent="-285750">
              <a:spcAft>
                <a:spcPts val="6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Improved our response to serious incidents with 75+% investigations with the family/patient &lt;60 working days</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spcAft>
                <a:spcPts val="6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Enhanced the accreditation process (</a:t>
            </a:r>
            <a:r>
              <a:rPr lang="en-US" sz="2000" dirty="0" err="1">
                <a:solidFill>
                  <a:schemeClr val="tx1">
                    <a:lumMod val="75000"/>
                    <a:lumOff val="25000"/>
                  </a:schemeClr>
                </a:solidFill>
                <a:latin typeface="Arial"/>
                <a:cs typeface="Arial"/>
              </a:rPr>
              <a:t>BoSCA</a:t>
            </a:r>
            <a:r>
              <a:rPr lang="en-US" sz="2000" dirty="0">
                <a:solidFill>
                  <a:schemeClr val="tx1">
                    <a:lumMod val="75000"/>
                    <a:lumOff val="25000"/>
                  </a:schemeClr>
                </a:solidFill>
                <a:latin typeface="Arial"/>
                <a:cs typeface="Arial"/>
              </a:rPr>
              <a:t>) and improved in 17/19 standards</a:t>
            </a:r>
          </a:p>
          <a:p>
            <a:pPr marL="285750" indent="-285750">
              <a:spcAft>
                <a:spcPts val="6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Welcomed 181 international nurses &amp; on track to increase nurse associates from 54 </a:t>
            </a:r>
            <a:r>
              <a:rPr lang="en-US" sz="2000" dirty="0" smtClean="0">
                <a:solidFill>
                  <a:schemeClr val="tx1">
                    <a:lumMod val="75000"/>
                    <a:lumOff val="25000"/>
                  </a:schemeClr>
                </a:solidFill>
                <a:latin typeface="Arial"/>
                <a:cs typeface="Arial"/>
              </a:rPr>
              <a:t/>
            </a:r>
            <a:br>
              <a:rPr lang="en-US" sz="2000" dirty="0" smtClean="0">
                <a:solidFill>
                  <a:schemeClr val="tx1">
                    <a:lumMod val="75000"/>
                    <a:lumOff val="25000"/>
                  </a:schemeClr>
                </a:solidFill>
                <a:latin typeface="Arial"/>
                <a:cs typeface="Arial"/>
              </a:rPr>
            </a:br>
            <a:r>
              <a:rPr lang="en-US" sz="2000" dirty="0" smtClean="0">
                <a:solidFill>
                  <a:schemeClr val="tx1">
                    <a:lumMod val="75000"/>
                    <a:lumOff val="25000"/>
                  </a:schemeClr>
                </a:solidFill>
                <a:latin typeface="Arial"/>
                <a:cs typeface="Arial"/>
              </a:rPr>
              <a:t>to </a:t>
            </a:r>
            <a:r>
              <a:rPr lang="en-US" sz="2000" dirty="0">
                <a:solidFill>
                  <a:schemeClr val="tx1">
                    <a:lumMod val="75000"/>
                    <a:lumOff val="25000"/>
                  </a:schemeClr>
                </a:solidFill>
                <a:latin typeface="Arial"/>
                <a:cs typeface="Arial"/>
              </a:rPr>
              <a:t>159 by April 2023</a:t>
            </a:r>
          </a:p>
          <a:p>
            <a:pPr marL="285750" indent="-285750">
              <a:spcAft>
                <a:spcPts val="6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Developed a more person-</a:t>
            </a:r>
            <a:r>
              <a:rPr lang="en-US" sz="2000" dirty="0" err="1">
                <a:solidFill>
                  <a:schemeClr val="tx1">
                    <a:lumMod val="75000"/>
                    <a:lumOff val="25000"/>
                  </a:schemeClr>
                </a:solidFill>
                <a:latin typeface="Arial"/>
                <a:cs typeface="Arial"/>
              </a:rPr>
              <a:t>centred</a:t>
            </a:r>
            <a:r>
              <a:rPr lang="en-US" sz="2000" dirty="0">
                <a:solidFill>
                  <a:schemeClr val="tx1">
                    <a:lumMod val="75000"/>
                    <a:lumOff val="25000"/>
                  </a:schemeClr>
                </a:solidFill>
                <a:latin typeface="Arial"/>
                <a:cs typeface="Arial"/>
              </a:rPr>
              <a:t> bedside handover process</a:t>
            </a:r>
          </a:p>
          <a:p>
            <a:pPr marL="285750" indent="-285750">
              <a:spcAft>
                <a:spcPts val="6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Launched a new internal leadership </a:t>
            </a:r>
            <a:r>
              <a:rPr lang="en-US" sz="2000" dirty="0" err="1">
                <a:solidFill>
                  <a:schemeClr val="tx1">
                    <a:lumMod val="75000"/>
                    <a:lumOff val="25000"/>
                  </a:schemeClr>
                </a:solidFill>
                <a:latin typeface="Arial"/>
                <a:cs typeface="Arial"/>
              </a:rPr>
              <a:t>programme</a:t>
            </a:r>
            <a:r>
              <a:rPr lang="en-US" sz="2000" dirty="0">
                <a:solidFill>
                  <a:schemeClr val="tx1">
                    <a:lumMod val="75000"/>
                    <a:lumOff val="25000"/>
                  </a:schemeClr>
                </a:solidFill>
                <a:latin typeface="Arial"/>
                <a:cs typeface="Arial"/>
              </a:rPr>
              <a:t> alongside a talent management process for all </a:t>
            </a:r>
            <a:r>
              <a:rPr lang="en-US" sz="2000" dirty="0" smtClean="0">
                <a:solidFill>
                  <a:schemeClr val="tx1">
                    <a:lumMod val="75000"/>
                    <a:lumOff val="25000"/>
                  </a:schemeClr>
                </a:solidFill>
                <a:latin typeface="Arial"/>
                <a:cs typeface="Arial"/>
              </a:rPr>
              <a:t>nurses</a:t>
            </a:r>
            <a:r>
              <a:rPr lang="en-US" sz="2000" dirty="0">
                <a:solidFill>
                  <a:schemeClr val="tx1">
                    <a:lumMod val="75000"/>
                    <a:lumOff val="25000"/>
                  </a:schemeClr>
                </a:solidFill>
                <a:latin typeface="Arial"/>
                <a:cs typeface="Arial"/>
              </a:rPr>
              <a:t>, midwives, </a:t>
            </a:r>
            <a:r>
              <a:rPr lang="en-US" sz="2000" dirty="0" smtClean="0">
                <a:solidFill>
                  <a:schemeClr val="tx1">
                    <a:lumMod val="75000"/>
                    <a:lumOff val="25000"/>
                  </a:schemeClr>
                </a:solidFill>
                <a:latin typeface="Arial"/>
                <a:cs typeface="Arial"/>
              </a:rPr>
              <a:t>Allied Health Practitioners </a:t>
            </a:r>
            <a:r>
              <a:rPr lang="en-US" sz="2000" dirty="0">
                <a:solidFill>
                  <a:schemeClr val="tx1">
                    <a:lumMod val="75000"/>
                    <a:lumOff val="25000"/>
                  </a:schemeClr>
                </a:solidFill>
                <a:latin typeface="Arial"/>
                <a:cs typeface="Arial"/>
              </a:rPr>
              <a:t>&amp; </a:t>
            </a:r>
            <a:r>
              <a:rPr lang="en-US" sz="2000" dirty="0" smtClean="0">
                <a:solidFill>
                  <a:schemeClr val="tx1">
                    <a:lumMod val="75000"/>
                    <a:lumOff val="25000"/>
                  </a:schemeClr>
                </a:solidFill>
                <a:latin typeface="Arial"/>
                <a:cs typeface="Arial"/>
              </a:rPr>
              <a:t>Healthcare Scientists</a:t>
            </a:r>
            <a:endParaRPr lang="en-US" sz="2000" dirty="0">
              <a:solidFill>
                <a:schemeClr val="tx1">
                  <a:lumMod val="75000"/>
                  <a:lumOff val="25000"/>
                </a:schemeClr>
              </a:solidFill>
              <a:latin typeface="Arial"/>
              <a:cs typeface="Arial"/>
            </a:endParaRPr>
          </a:p>
          <a:p>
            <a:pPr marL="285750" indent="-285750">
              <a:spcAft>
                <a:spcPts val="6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Developed a draft Q</a:t>
            </a:r>
            <a:r>
              <a:rPr lang="en-US" sz="2000" dirty="0" smtClean="0">
                <a:solidFill>
                  <a:schemeClr val="tx1">
                    <a:lumMod val="75000"/>
                    <a:lumOff val="25000"/>
                  </a:schemeClr>
                </a:solidFill>
                <a:latin typeface="Arial"/>
                <a:cs typeface="Arial"/>
              </a:rPr>
              <a:t>uality </a:t>
            </a:r>
            <a:r>
              <a:rPr lang="en-US" sz="2000" dirty="0">
                <a:solidFill>
                  <a:schemeClr val="tx1">
                    <a:lumMod val="75000"/>
                    <a:lumOff val="25000"/>
                  </a:schemeClr>
                </a:solidFill>
                <a:latin typeface="Arial"/>
                <a:cs typeface="Arial"/>
              </a:rPr>
              <a:t>I</a:t>
            </a:r>
            <a:r>
              <a:rPr lang="en-US" sz="2000" dirty="0" smtClean="0">
                <a:solidFill>
                  <a:schemeClr val="tx1">
                    <a:lumMod val="75000"/>
                    <a:lumOff val="25000"/>
                  </a:schemeClr>
                </a:solidFill>
                <a:latin typeface="Arial"/>
                <a:cs typeface="Arial"/>
              </a:rPr>
              <a:t>mprovement </a:t>
            </a:r>
            <a:r>
              <a:rPr lang="en-US" sz="2000" dirty="0">
                <a:solidFill>
                  <a:schemeClr val="tx1">
                    <a:lumMod val="75000"/>
                    <a:lumOff val="25000"/>
                  </a:schemeClr>
                </a:solidFill>
                <a:latin typeface="Arial"/>
                <a:cs typeface="Arial"/>
              </a:rPr>
              <a:t>strategy</a:t>
            </a:r>
          </a:p>
          <a:p>
            <a:pPr marL="285750" indent="-285750">
              <a:spcAft>
                <a:spcPts val="600"/>
              </a:spcAft>
              <a:buClr>
                <a:srgbClr val="44237B"/>
              </a:buClr>
              <a:buFont typeface="Arial" panose="020B0604020202020204" pitchFamily="34" charset="0"/>
              <a:buChar char="•"/>
            </a:pPr>
            <a:r>
              <a:rPr lang="en-US" sz="2000" dirty="0">
                <a:solidFill>
                  <a:schemeClr val="tx1">
                    <a:lumMod val="75000"/>
                    <a:lumOff val="25000"/>
                  </a:schemeClr>
                </a:solidFill>
                <a:latin typeface="Arial"/>
                <a:cs typeface="Arial"/>
              </a:rPr>
              <a:t>Delivered statistical reduction in hospital and community category 3 pressure ulcers</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C944669-7BFB-554E-9E8B-86B8AFC18D90}"/>
              </a:ext>
            </a:extLst>
          </p:cNvPr>
          <p:cNvSpPr/>
          <p:nvPr/>
        </p:nvSpPr>
        <p:spPr>
          <a:xfrm>
            <a:off x="1" y="0"/>
            <a:ext cx="12191999" cy="1138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2E98463-3520-FF40-ABBC-D9489A81C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38"/>
            <a:ext cx="12192000" cy="1634972"/>
          </a:xfrm>
          <a:prstGeom prst="rect">
            <a:avLst/>
          </a:prstGeom>
        </p:spPr>
      </p:pic>
    </p:spTree>
    <p:extLst>
      <p:ext uri="{BB962C8B-B14F-4D97-AF65-F5344CB8AC3E}">
        <p14:creationId xmlns:p14="http://schemas.microsoft.com/office/powerpoint/2010/main" val="3180361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1"/>
          <p:cNvSpPr txBox="1">
            <a:spLocks/>
          </p:cNvSpPr>
          <p:nvPr/>
        </p:nvSpPr>
        <p:spPr>
          <a:xfrm>
            <a:off x="1" y="1180395"/>
            <a:ext cx="8630979" cy="9502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69B3"/>
              </a:buClr>
              <a:buFont typeface="Arial" panose="020B0604020202020204" pitchFamily="34" charset="0"/>
              <a:buChar char="•"/>
              <a:defRPr sz="2800" kern="1200">
                <a:solidFill>
                  <a:srgbClr val="495D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9B3"/>
              </a:buClr>
              <a:buFont typeface="Arial" panose="020B0604020202020204" pitchFamily="34" charset="0"/>
              <a:buChar char="•"/>
              <a:defRPr sz="2400" kern="1200">
                <a:solidFill>
                  <a:srgbClr val="495D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9B3"/>
              </a:buClr>
              <a:buFont typeface="Arial" panose="020B0604020202020204" pitchFamily="34" charset="0"/>
              <a:buChar char="•"/>
              <a:defRPr sz="2000" kern="1200">
                <a:solidFill>
                  <a:srgbClr val="495D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9B3"/>
              </a:buClr>
              <a:buFont typeface="Arial" panose="020B0604020202020204" pitchFamily="34" charset="0"/>
              <a:buChar char="•"/>
              <a:defRPr sz="1800" kern="1200">
                <a:solidFill>
                  <a:srgbClr val="495D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9B3"/>
              </a:buClr>
              <a:buFont typeface="Arial" panose="020B0604020202020204" pitchFamily="34" charset="0"/>
              <a:buChar char="•"/>
              <a:defRPr sz="1600" kern="1200">
                <a:solidFill>
                  <a:srgbClr val="495D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
                <a:srgbClr val="0069B3"/>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495D6E"/>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0"/>
              </a:spcAft>
              <a:buClr>
                <a:srgbClr val="0069B3"/>
              </a:buClr>
              <a:buSzTx/>
              <a:buFont typeface="Arial" panose="020B0604020202020204" pitchFamily="34" charset="0"/>
              <a:buNone/>
              <a:tabLst/>
              <a:defRPr/>
            </a:pPr>
            <a:r>
              <a:rPr kumimoji="0" lang="en-GB" b="1" i="0" u="none" strike="noStrike" kern="1200" cap="none" spc="0" normalizeH="0" baseline="0" noProof="0" dirty="0">
                <a:ln>
                  <a:noFill/>
                </a:ln>
                <a:solidFill>
                  <a:srgbClr val="0069B3"/>
                </a:solidFill>
                <a:effectLst/>
                <a:uLnTx/>
                <a:uFillTx/>
                <a:latin typeface="Arial"/>
                <a:ea typeface="+mn-ea"/>
                <a:cs typeface="Arial"/>
              </a:rPr>
              <a:t>Looking forward to </a:t>
            </a:r>
            <a:r>
              <a:rPr kumimoji="0" lang="en-GB" b="1" i="0" u="none" strike="noStrike" kern="1200" cap="none" spc="0" normalizeH="0" baseline="0" noProof="0" dirty="0" smtClean="0">
                <a:ln>
                  <a:noFill/>
                </a:ln>
                <a:solidFill>
                  <a:srgbClr val="0069B3"/>
                </a:solidFill>
                <a:effectLst/>
                <a:uLnTx/>
                <a:uFillTx/>
                <a:latin typeface="Arial"/>
                <a:ea typeface="+mn-ea"/>
                <a:cs typeface="Arial"/>
              </a:rPr>
              <a:t>2023/24 </a:t>
            </a:r>
            <a:r>
              <a:rPr kumimoji="0" lang="en-GB" b="1" i="0" u="none" strike="noStrike" kern="1200" cap="none" spc="0" normalizeH="0" baseline="0" noProof="0" dirty="0">
                <a:ln>
                  <a:noFill/>
                </a:ln>
                <a:solidFill>
                  <a:srgbClr val="0069B3"/>
                </a:solidFill>
                <a:effectLst/>
                <a:uLnTx/>
                <a:uFillTx/>
                <a:latin typeface="Arial"/>
                <a:ea typeface="+mn-ea"/>
                <a:cs typeface="Arial"/>
              </a:rPr>
              <a:t>– Francis </a:t>
            </a:r>
          </a:p>
        </p:txBody>
      </p:sp>
      <p:sp>
        <p:nvSpPr>
          <p:cNvPr id="6" name="Content Placeholder 5"/>
          <p:cNvSpPr>
            <a:spLocks noGrp="1"/>
          </p:cNvSpPr>
          <p:nvPr>
            <p:ph idx="1"/>
          </p:nvPr>
        </p:nvSpPr>
        <p:spPr>
          <a:xfrm>
            <a:off x="257077" y="1989469"/>
            <a:ext cx="10047759" cy="4385145"/>
          </a:xfrm>
        </p:spPr>
        <p:txBody>
          <a:bodyPr>
            <a:normAutofit/>
          </a:bodyPr>
          <a:lstStyle/>
          <a:p>
            <a:pPr>
              <a:buClr>
                <a:srgbClr val="44247E"/>
              </a:buClr>
            </a:pPr>
            <a:r>
              <a:rPr lang="en-US" sz="2000" dirty="0">
                <a:solidFill>
                  <a:schemeClr val="tx1">
                    <a:lumMod val="75000"/>
                    <a:lumOff val="25000"/>
                  </a:schemeClr>
                </a:solidFill>
              </a:rPr>
              <a:t>Reducing deaths in </a:t>
            </a:r>
            <a:r>
              <a:rPr lang="en-US" sz="2000" dirty="0" smtClean="0">
                <a:solidFill>
                  <a:schemeClr val="tx1">
                    <a:lumMod val="75000"/>
                    <a:lumOff val="25000"/>
                  </a:schemeClr>
                </a:solidFill>
              </a:rPr>
              <a:t>hospital </a:t>
            </a:r>
            <a:endParaRPr lang="en-US" sz="2000" dirty="0">
              <a:solidFill>
                <a:schemeClr val="tx1">
                  <a:lumMod val="75000"/>
                  <a:lumOff val="25000"/>
                </a:schemeClr>
              </a:solidFill>
            </a:endParaRPr>
          </a:p>
          <a:p>
            <a:pPr lvl="1">
              <a:buClr>
                <a:srgbClr val="44247E"/>
              </a:buClr>
            </a:pPr>
            <a:r>
              <a:rPr lang="en-US" sz="1800" dirty="0">
                <a:solidFill>
                  <a:schemeClr val="tx1">
                    <a:lumMod val="75000"/>
                    <a:lumOff val="25000"/>
                  </a:schemeClr>
                </a:solidFill>
              </a:rPr>
              <a:t>Learning from implementation of community medical examiner system</a:t>
            </a:r>
          </a:p>
          <a:p>
            <a:pPr lvl="1">
              <a:buClr>
                <a:srgbClr val="44247E"/>
              </a:buClr>
            </a:pPr>
            <a:r>
              <a:rPr lang="en-US" sz="1800" dirty="0">
                <a:solidFill>
                  <a:schemeClr val="tx1">
                    <a:lumMod val="75000"/>
                    <a:lumOff val="25000"/>
                  </a:schemeClr>
                </a:solidFill>
              </a:rPr>
              <a:t>Greater use of </a:t>
            </a:r>
            <a:r>
              <a:rPr lang="en-US" sz="1800" dirty="0" smtClean="0">
                <a:solidFill>
                  <a:schemeClr val="tx1">
                    <a:lumMod val="75000"/>
                    <a:lumOff val="25000"/>
                  </a:schemeClr>
                </a:solidFill>
              </a:rPr>
              <a:t>Advanced </a:t>
            </a:r>
            <a:r>
              <a:rPr lang="en-US" sz="1800" dirty="0">
                <a:solidFill>
                  <a:schemeClr val="tx1">
                    <a:lumMod val="75000"/>
                    <a:lumOff val="25000"/>
                  </a:schemeClr>
                </a:solidFill>
              </a:rPr>
              <a:t>C</a:t>
            </a:r>
            <a:r>
              <a:rPr lang="en-US" sz="1800" dirty="0" smtClean="0">
                <a:solidFill>
                  <a:schemeClr val="tx1">
                    <a:lumMod val="75000"/>
                    <a:lumOff val="25000"/>
                  </a:schemeClr>
                </a:solidFill>
              </a:rPr>
              <a:t>are </a:t>
            </a:r>
            <a:r>
              <a:rPr lang="en-US" sz="1800" dirty="0">
                <a:solidFill>
                  <a:schemeClr val="tx1">
                    <a:lumMod val="75000"/>
                    <a:lumOff val="25000"/>
                  </a:schemeClr>
                </a:solidFill>
              </a:rPr>
              <a:t>P</a:t>
            </a:r>
            <a:r>
              <a:rPr lang="en-US" sz="1800" dirty="0" smtClean="0">
                <a:solidFill>
                  <a:schemeClr val="tx1">
                    <a:lumMod val="75000"/>
                    <a:lumOff val="25000"/>
                  </a:schemeClr>
                </a:solidFill>
              </a:rPr>
              <a:t>lanning and Electronic Palliative Care Co-ordination System</a:t>
            </a:r>
            <a:endParaRPr lang="en-US" sz="1800" dirty="0">
              <a:solidFill>
                <a:schemeClr val="tx1">
                  <a:lumMod val="75000"/>
                  <a:lumOff val="25000"/>
                </a:schemeClr>
              </a:solidFill>
            </a:endParaRPr>
          </a:p>
          <a:p>
            <a:pPr>
              <a:buClr>
                <a:srgbClr val="44247E"/>
              </a:buClr>
            </a:pPr>
            <a:r>
              <a:rPr lang="en-US" sz="2000" dirty="0">
                <a:solidFill>
                  <a:schemeClr val="tx1">
                    <a:lumMod val="75000"/>
                    <a:lumOff val="25000"/>
                  </a:schemeClr>
                </a:solidFill>
              </a:rPr>
              <a:t>Reducing harm in hospital: </a:t>
            </a:r>
          </a:p>
          <a:p>
            <a:pPr lvl="1">
              <a:buClr>
                <a:srgbClr val="44247E"/>
              </a:buClr>
            </a:pPr>
            <a:r>
              <a:rPr lang="en-US" sz="1800" dirty="0">
                <a:solidFill>
                  <a:schemeClr val="tx1">
                    <a:lumMod val="75000"/>
                    <a:lumOff val="25000"/>
                  </a:schemeClr>
                </a:solidFill>
              </a:rPr>
              <a:t>Pilot to capture patient, carer and relative concerns around deterioration</a:t>
            </a:r>
          </a:p>
          <a:p>
            <a:pPr lvl="1">
              <a:buClr>
                <a:srgbClr val="44247E"/>
              </a:buClr>
            </a:pPr>
            <a:r>
              <a:rPr lang="en-US" sz="1800" dirty="0">
                <a:solidFill>
                  <a:schemeClr val="tx1">
                    <a:lumMod val="75000"/>
                    <a:lumOff val="25000"/>
                  </a:schemeClr>
                </a:solidFill>
              </a:rPr>
              <a:t>Adoption of </a:t>
            </a:r>
            <a:r>
              <a:rPr lang="en-US" sz="1800" dirty="0" smtClean="0">
                <a:solidFill>
                  <a:schemeClr val="tx1">
                    <a:lumMod val="75000"/>
                    <a:lumOff val="25000"/>
                  </a:schemeClr>
                </a:solidFill>
              </a:rPr>
              <a:t>2023 NICE sepsis guidance (once released)</a:t>
            </a:r>
            <a:endParaRPr lang="en-US" sz="1800" dirty="0">
              <a:solidFill>
                <a:schemeClr val="tx1">
                  <a:lumMod val="75000"/>
                  <a:lumOff val="25000"/>
                </a:schemeClr>
              </a:solidFill>
            </a:endParaRPr>
          </a:p>
          <a:p>
            <a:pPr lvl="1">
              <a:buClr>
                <a:srgbClr val="44247E"/>
              </a:buClr>
            </a:pPr>
            <a:r>
              <a:rPr lang="en-US" sz="1800" dirty="0">
                <a:solidFill>
                  <a:schemeClr val="tx1">
                    <a:lumMod val="75000"/>
                    <a:lumOff val="25000"/>
                  </a:schemeClr>
                </a:solidFill>
              </a:rPr>
              <a:t>Improved pathway for patients with diabetic </a:t>
            </a:r>
            <a:r>
              <a:rPr lang="en-US" sz="1800" dirty="0" smtClean="0">
                <a:solidFill>
                  <a:schemeClr val="tx1">
                    <a:lumMod val="75000"/>
                    <a:lumOff val="25000"/>
                  </a:schemeClr>
                </a:solidFill>
              </a:rPr>
              <a:t>feet complications</a:t>
            </a:r>
            <a:endParaRPr lang="en-US" sz="1800" dirty="0">
              <a:solidFill>
                <a:schemeClr val="tx1">
                  <a:lumMod val="75000"/>
                  <a:lumOff val="25000"/>
                </a:schemeClr>
              </a:solidFill>
            </a:endParaRPr>
          </a:p>
          <a:p>
            <a:pPr>
              <a:buClr>
                <a:srgbClr val="44247E"/>
              </a:buClr>
            </a:pPr>
            <a:r>
              <a:rPr lang="en-US" sz="2000" dirty="0">
                <a:solidFill>
                  <a:schemeClr val="tx1">
                    <a:lumMod val="75000"/>
                    <a:lumOff val="25000"/>
                  </a:schemeClr>
                </a:solidFill>
              </a:rPr>
              <a:t>Embedding Quality Improvement to improve </a:t>
            </a:r>
            <a:r>
              <a:rPr lang="en-US" sz="2000" dirty="0" smtClean="0">
                <a:solidFill>
                  <a:schemeClr val="tx1">
                    <a:lumMod val="75000"/>
                    <a:lumOff val="25000"/>
                  </a:schemeClr>
                </a:solidFill>
              </a:rPr>
              <a:t>care</a:t>
            </a:r>
          </a:p>
          <a:p>
            <a:pPr lvl="1">
              <a:buClr>
                <a:srgbClr val="44247E"/>
              </a:buClr>
            </a:pPr>
            <a:endParaRPr lang="en-GB" sz="1600" dirty="0">
              <a:solidFill>
                <a:schemeClr val="tx1">
                  <a:lumMod val="75000"/>
                  <a:lumOff val="25000"/>
                </a:schemeClr>
              </a:solidFill>
            </a:endParaRPr>
          </a:p>
        </p:txBody>
      </p:sp>
      <p:sp>
        <p:nvSpPr>
          <p:cNvPr id="8" name="Rectangle 7">
            <a:extLst>
              <a:ext uri="{FF2B5EF4-FFF2-40B4-BE49-F238E27FC236}">
                <a16:creationId xmlns:a16="http://schemas.microsoft.com/office/drawing/2014/main" id="{0EFD5D00-DE01-F443-812B-6FCC9D7CF97B}"/>
              </a:ext>
            </a:extLst>
          </p:cNvPr>
          <p:cNvSpPr/>
          <p:nvPr/>
        </p:nvSpPr>
        <p:spPr>
          <a:xfrm>
            <a:off x="1" y="0"/>
            <a:ext cx="12191999" cy="1138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659C327-7F61-2842-B57F-0863F2F9A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38"/>
            <a:ext cx="12192000" cy="1634972"/>
          </a:xfrm>
          <a:prstGeom prst="rect">
            <a:avLst/>
          </a:prstGeom>
        </p:spPr>
      </p:pic>
    </p:spTree>
    <p:extLst>
      <p:ext uri="{BB962C8B-B14F-4D97-AF65-F5344CB8AC3E}">
        <p14:creationId xmlns:p14="http://schemas.microsoft.com/office/powerpoint/2010/main" val="27556359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fade">
                                      <p:cBhvr>
                                        <p:cTn id="25" dur="500"/>
                                        <p:tgtEl>
                                          <p:spTgt spid="6">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500"/>
                                        <p:tgtEl>
                                          <p:spTgt spid="6">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fade">
                                      <p:cBhvr>
                                        <p:cTn id="31"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1"/>
          <p:cNvSpPr txBox="1">
            <a:spLocks/>
          </p:cNvSpPr>
          <p:nvPr/>
        </p:nvSpPr>
        <p:spPr>
          <a:xfrm>
            <a:off x="16385" y="1563150"/>
            <a:ext cx="8630979" cy="4003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69B3"/>
              </a:buClr>
              <a:buFont typeface="Arial" panose="020B0604020202020204" pitchFamily="34" charset="0"/>
              <a:buChar char="•"/>
              <a:defRPr sz="2800" kern="1200">
                <a:solidFill>
                  <a:srgbClr val="495D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9B3"/>
              </a:buClr>
              <a:buFont typeface="Arial" panose="020B0604020202020204" pitchFamily="34" charset="0"/>
              <a:buChar char="•"/>
              <a:defRPr sz="2400" kern="1200">
                <a:solidFill>
                  <a:srgbClr val="495D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9B3"/>
              </a:buClr>
              <a:buFont typeface="Arial" panose="020B0604020202020204" pitchFamily="34" charset="0"/>
              <a:buChar char="•"/>
              <a:defRPr sz="2000" kern="1200">
                <a:solidFill>
                  <a:srgbClr val="495D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9B3"/>
              </a:buClr>
              <a:buFont typeface="Arial" panose="020B0604020202020204" pitchFamily="34" charset="0"/>
              <a:buChar char="•"/>
              <a:defRPr sz="1800" kern="1200">
                <a:solidFill>
                  <a:srgbClr val="495D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9B3"/>
              </a:buClr>
              <a:buFont typeface="Arial" panose="020B0604020202020204" pitchFamily="34" charset="0"/>
              <a:buChar char="•"/>
              <a:defRPr sz="1600" kern="1200">
                <a:solidFill>
                  <a:srgbClr val="495D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kumimoji="0" lang="en-GB" b="1" i="0" u="none" strike="noStrike" kern="1200" cap="none" spc="0" normalizeH="0" baseline="0" noProof="0" dirty="0">
                <a:ln>
                  <a:noFill/>
                </a:ln>
                <a:solidFill>
                  <a:srgbClr val="0069B3"/>
                </a:solidFill>
                <a:effectLst/>
                <a:uLnTx/>
                <a:uFillTx/>
                <a:latin typeface="Arial"/>
                <a:cs typeface="Arial"/>
              </a:rPr>
              <a:t>Looking forward to </a:t>
            </a:r>
            <a:r>
              <a:rPr lang="en-GB" b="1" dirty="0">
                <a:solidFill>
                  <a:srgbClr val="0069B3"/>
                </a:solidFill>
                <a:latin typeface="Arial"/>
                <a:cs typeface="Arial"/>
              </a:rPr>
              <a:t>2023/24 </a:t>
            </a:r>
            <a:r>
              <a:rPr kumimoji="0" lang="en-GB" b="1" i="0" u="none" strike="noStrike" kern="1200" cap="none" spc="0" normalizeH="0" baseline="0" noProof="0" dirty="0">
                <a:ln>
                  <a:noFill/>
                </a:ln>
                <a:solidFill>
                  <a:srgbClr val="0069B3"/>
                </a:solidFill>
                <a:effectLst/>
                <a:uLnTx/>
                <a:uFillTx/>
                <a:latin typeface="Arial"/>
                <a:cs typeface="Arial"/>
              </a:rPr>
              <a:t>– Rae</a:t>
            </a:r>
            <a:r>
              <a:rPr lang="en-GB" b="1" dirty="0">
                <a:solidFill>
                  <a:srgbClr val="0069B3"/>
                </a:solidFill>
                <a:latin typeface="Arial"/>
                <a:cs typeface="Arial"/>
              </a:rPr>
              <a:t> </a:t>
            </a:r>
            <a:endParaRPr kumimoji="0" lang="en-GB" b="1" i="0" u="none" strike="noStrike" kern="1200" cap="none" spc="0" normalizeH="0" baseline="0" noProof="0" dirty="0">
              <a:ln>
                <a:noFill/>
              </a:ln>
              <a:solidFill>
                <a:srgbClr val="0069B3"/>
              </a:solidFill>
              <a:effectLst/>
              <a:uLnTx/>
              <a:uFillTx/>
              <a:latin typeface="Arial"/>
              <a:cs typeface="Arial"/>
            </a:endParaRPr>
          </a:p>
        </p:txBody>
      </p:sp>
      <p:sp>
        <p:nvSpPr>
          <p:cNvPr id="2" name="TextBox 1">
            <a:extLst>
              <a:ext uri="{FF2B5EF4-FFF2-40B4-BE49-F238E27FC236}">
                <a16:creationId xmlns:a16="http://schemas.microsoft.com/office/drawing/2014/main" id="{68F3EEDA-5A3A-37E6-2247-C180F27DA9B7}"/>
              </a:ext>
            </a:extLst>
          </p:cNvPr>
          <p:cNvSpPr txBox="1"/>
          <p:nvPr/>
        </p:nvSpPr>
        <p:spPr>
          <a:xfrm>
            <a:off x="479539" y="1983799"/>
            <a:ext cx="10870038"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Clr>
                <a:srgbClr val="422378"/>
              </a:buClr>
              <a:buFont typeface="Arial"/>
              <a:buChar char="•"/>
              <a:defRPr/>
            </a:pPr>
            <a:r>
              <a:rPr kumimoji="0" lang="en-US" sz="2000" b="0" i="0" u="none" strike="noStrike" kern="1200" cap="none" spc="0" normalizeH="0" baseline="0" noProof="0" dirty="0">
                <a:ln>
                  <a:noFill/>
                </a:ln>
                <a:solidFill>
                  <a:schemeClr val="tx1">
                    <a:lumMod val="75000"/>
                    <a:lumOff val="25000"/>
                  </a:schemeClr>
                </a:solidFill>
                <a:effectLst/>
                <a:uLnTx/>
                <a:uFillTx/>
                <a:latin typeface="Arial"/>
                <a:cs typeface="Arial"/>
              </a:rPr>
              <a:t>We will have no patients waiting longer than </a:t>
            </a:r>
            <a:r>
              <a:rPr lang="en-US" sz="2000" dirty="0">
                <a:solidFill>
                  <a:schemeClr val="tx1">
                    <a:lumMod val="75000"/>
                    <a:lumOff val="25000"/>
                  </a:schemeClr>
                </a:solidFill>
                <a:latin typeface="Arial"/>
                <a:cs typeface="Arial"/>
              </a:rPr>
              <a:t>65 weeks for</a:t>
            </a:r>
            <a:r>
              <a:rPr kumimoji="0" lang="en-US" sz="2000" b="0" i="0" u="none" strike="noStrike" kern="1200" cap="none" spc="0" normalizeH="0" baseline="0" noProof="0" dirty="0">
                <a:ln>
                  <a:noFill/>
                </a:ln>
                <a:solidFill>
                  <a:schemeClr val="tx1">
                    <a:lumMod val="75000"/>
                    <a:lumOff val="25000"/>
                  </a:schemeClr>
                </a:solidFill>
                <a:effectLst/>
                <a:uLnTx/>
                <a:uFillTx/>
                <a:latin typeface="Arial"/>
                <a:cs typeface="Arial"/>
              </a:rPr>
              <a:t> their planned care</a:t>
            </a:r>
          </a:p>
          <a:p>
            <a:pPr marL="285750" indent="-285750">
              <a:spcAft>
                <a:spcPts val="600"/>
              </a:spcAft>
              <a:buClr>
                <a:srgbClr val="422378"/>
              </a:buClr>
              <a:buFont typeface="Arial"/>
              <a:buChar char="•"/>
              <a:defRPr/>
            </a:pPr>
            <a:r>
              <a:rPr kumimoji="0" lang="en-US" sz="2000" b="0" i="0" u="none" strike="noStrike" kern="1200" cap="none" spc="0" normalizeH="0" baseline="0" noProof="0" dirty="0">
                <a:ln>
                  <a:noFill/>
                </a:ln>
                <a:solidFill>
                  <a:schemeClr val="tx1">
                    <a:lumMod val="75000"/>
                    <a:lumOff val="25000"/>
                  </a:schemeClr>
                </a:solidFill>
                <a:effectLst/>
                <a:uLnTx/>
                <a:uFillTx/>
                <a:latin typeface="Arial"/>
                <a:cs typeface="Arial"/>
              </a:rPr>
              <a:t>We will have </a:t>
            </a:r>
            <a:r>
              <a:rPr lang="en-US" sz="2000" dirty="0">
                <a:solidFill>
                  <a:schemeClr val="tx1">
                    <a:lumMod val="75000"/>
                    <a:lumOff val="25000"/>
                  </a:schemeClr>
                </a:solidFill>
                <a:latin typeface="Arial"/>
                <a:cs typeface="Arial"/>
              </a:rPr>
              <a:t>implemented new cancer standards and recovered performance</a:t>
            </a:r>
            <a:endParaRPr lang="en-US" sz="2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a:p>
            <a:pPr marL="285750" indent="-285750">
              <a:spcAft>
                <a:spcPts val="600"/>
              </a:spcAft>
              <a:buClr>
                <a:srgbClr val="422378"/>
              </a:buClr>
              <a:buFont typeface="Arial"/>
              <a:buChar char="•"/>
              <a:defRPr/>
            </a:pPr>
            <a:r>
              <a:rPr lang="en-US" sz="2000" dirty="0">
                <a:solidFill>
                  <a:schemeClr val="tx1">
                    <a:lumMod val="75000"/>
                    <a:lumOff val="25000"/>
                  </a:schemeClr>
                </a:solidFill>
                <a:latin typeface="Arial"/>
                <a:cs typeface="Arial"/>
              </a:rPr>
              <a:t>We are aiming to recover 4 hour Emergency Department access standard to 76%</a:t>
            </a:r>
          </a:p>
          <a:p>
            <a:pPr marL="285750" indent="-285750">
              <a:spcAft>
                <a:spcPts val="600"/>
              </a:spcAft>
              <a:buClr>
                <a:srgbClr val="422378"/>
              </a:buClr>
              <a:buFont typeface="Arial"/>
              <a:buChar char="•"/>
              <a:defRPr/>
            </a:pPr>
            <a:r>
              <a:rPr lang="en-US" sz="2000" dirty="0">
                <a:solidFill>
                  <a:schemeClr val="tx1">
                    <a:lumMod val="75000"/>
                    <a:lumOff val="25000"/>
                  </a:schemeClr>
                </a:solidFill>
                <a:latin typeface="Arial"/>
                <a:cs typeface="Arial"/>
              </a:rPr>
              <a:t>We are aiming to recover our 6 week diagnostic access standard to 95%</a:t>
            </a:r>
          </a:p>
          <a:p>
            <a:pPr marL="285750" indent="-285750">
              <a:spcAft>
                <a:spcPts val="600"/>
              </a:spcAft>
              <a:buClr>
                <a:srgbClr val="422378"/>
              </a:buClr>
              <a:buFont typeface="Arial"/>
              <a:buChar char="•"/>
              <a:defRPr/>
            </a:pPr>
            <a:r>
              <a:rPr kumimoji="0" lang="en-US" sz="2000" b="0" i="0" u="none" strike="noStrike" kern="1200" cap="none" spc="0" normalizeH="0" baseline="0" noProof="0" dirty="0">
                <a:ln>
                  <a:noFill/>
                </a:ln>
                <a:solidFill>
                  <a:schemeClr val="tx1">
                    <a:lumMod val="75000"/>
                    <a:lumOff val="25000"/>
                  </a:schemeClr>
                </a:solidFill>
                <a:effectLst/>
                <a:uLnTx/>
                <a:uFillTx/>
                <a:latin typeface="Arial"/>
                <a:cs typeface="Arial"/>
              </a:rPr>
              <a:t>We will </a:t>
            </a:r>
            <a:r>
              <a:rPr lang="en-US" sz="2000" dirty="0">
                <a:solidFill>
                  <a:schemeClr val="tx1">
                    <a:lumMod val="75000"/>
                    <a:lumOff val="25000"/>
                  </a:schemeClr>
                </a:solidFill>
                <a:latin typeface="Arial"/>
                <a:cs typeface="Arial"/>
              </a:rPr>
              <a:t>open</a:t>
            </a:r>
            <a:r>
              <a:rPr kumimoji="0" lang="en-US" sz="2000" b="0" i="0" u="none" strike="noStrike" kern="1200" cap="none" spc="0" normalizeH="0" baseline="0" noProof="0" dirty="0">
                <a:ln>
                  <a:noFill/>
                </a:ln>
                <a:solidFill>
                  <a:schemeClr val="tx1">
                    <a:lumMod val="75000"/>
                    <a:lumOff val="25000"/>
                  </a:schemeClr>
                </a:solidFill>
                <a:effectLst/>
                <a:uLnTx/>
                <a:uFillTx/>
                <a:latin typeface="Arial"/>
                <a:cs typeface="Arial"/>
              </a:rPr>
              <a:t> our new theatres and our Community Diagnostic Centre</a:t>
            </a:r>
            <a:endParaRPr lang="en-US" sz="2000" b="0" i="0" u="none" strike="noStrike" kern="1200" cap="none" spc="0" normalizeH="0" baseline="0" noProof="0" dirty="0">
              <a:ln>
                <a:noFill/>
              </a:ln>
              <a:solidFill>
                <a:schemeClr val="tx1">
                  <a:lumMod val="75000"/>
                  <a:lumOff val="25000"/>
                </a:schemeClr>
              </a:solidFill>
              <a:effectLst/>
              <a:uLnTx/>
              <a:uFillTx/>
              <a:latin typeface="Arial"/>
              <a:cs typeface="Arial"/>
            </a:endParaRPr>
          </a:p>
          <a:p>
            <a:pPr marL="285750" marR="0" lvl="0" indent="-285750" algn="l" defTabSz="914400" rtl="0" eaLnBrk="1" fontAlgn="auto" latinLnBrk="0" hangingPunct="1">
              <a:spcAft>
                <a:spcPts val="600"/>
              </a:spcAft>
              <a:buClr>
                <a:srgbClr val="422378"/>
              </a:buClr>
              <a:buSzTx/>
              <a:buFont typeface="Arial"/>
              <a:buChar char="•"/>
              <a:tabLst/>
              <a:defRPr/>
            </a:pPr>
            <a:r>
              <a:rPr lang="en-US" sz="2000" dirty="0">
                <a:solidFill>
                  <a:schemeClr val="tx1">
                    <a:lumMod val="75000"/>
                    <a:lumOff val="25000"/>
                  </a:schemeClr>
                </a:solidFill>
                <a:latin typeface="Arial" panose="020B0604020202020204" pitchFamily="34" charset="0"/>
                <a:cs typeface="Arial" panose="020B0604020202020204" pitchFamily="34" charset="0"/>
              </a:rPr>
              <a:t>I</a:t>
            </a:r>
            <a:r>
              <a:rPr kumimoji="0" lang="en-US" sz="2000" b="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cs typeface="Arial" panose="020B0604020202020204" pitchFamily="34" charset="0"/>
              </a:rPr>
              <a:t>mplement</a:t>
            </a:r>
            <a:r>
              <a:rPr lang="en-US" sz="2000" noProof="0" dirty="0" err="1">
                <a:solidFill>
                  <a:schemeClr val="tx1">
                    <a:lumMod val="75000"/>
                    <a:lumOff val="25000"/>
                  </a:schemeClr>
                </a:solidFill>
                <a:latin typeface="Arial" panose="020B0604020202020204" pitchFamily="34" charset="0"/>
                <a:cs typeface="Arial" panose="020B0604020202020204" pitchFamily="34" charset="0"/>
              </a:rPr>
              <a:t>ing</a:t>
            </a:r>
            <a:r>
              <a:rPr lang="en-US" sz="2000" dirty="0">
                <a:solidFill>
                  <a:schemeClr val="tx1">
                    <a:lumMod val="75000"/>
                    <a:lumOff val="25000"/>
                  </a:schemeClr>
                </a:solidFill>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a sustainable model for our Urgent Treatment Centre</a:t>
            </a:r>
          </a:p>
          <a:p>
            <a:pPr marL="285750" indent="-285750">
              <a:spcAft>
                <a:spcPts val="600"/>
              </a:spcAft>
              <a:buClr>
                <a:srgbClr val="422378"/>
              </a:buClr>
              <a:buFont typeface="Arial"/>
              <a:buChar char="•"/>
              <a:defRPr/>
            </a:pPr>
            <a:r>
              <a:rPr lang="en-US" sz="2000" dirty="0">
                <a:solidFill>
                  <a:schemeClr val="tx1">
                    <a:lumMod val="75000"/>
                    <a:lumOff val="25000"/>
                  </a:schemeClr>
                </a:solidFill>
                <a:latin typeface="Arial"/>
                <a:cs typeface="Arial"/>
              </a:rPr>
              <a:t>Complete</a:t>
            </a:r>
            <a:r>
              <a:rPr kumimoji="0" lang="en-US" sz="2000" b="0" i="0" u="none" strike="noStrike" kern="1200" cap="none" spc="0" normalizeH="0" baseline="0" noProof="0" dirty="0">
                <a:ln>
                  <a:noFill/>
                </a:ln>
                <a:solidFill>
                  <a:schemeClr val="tx1">
                    <a:lumMod val="75000"/>
                    <a:lumOff val="25000"/>
                  </a:schemeClr>
                </a:solidFill>
                <a:effectLst/>
                <a:uLnTx/>
                <a:uFillTx/>
                <a:latin typeface="Arial"/>
                <a:cs typeface="Arial"/>
              </a:rPr>
              <a:t> our Laboratory Information Management System</a:t>
            </a:r>
            <a:r>
              <a:rPr lang="en-US" sz="2000" dirty="0">
                <a:solidFill>
                  <a:schemeClr val="tx1">
                    <a:lumMod val="75000"/>
                    <a:lumOff val="25000"/>
                  </a:schemeClr>
                </a:solidFill>
                <a:latin typeface="Arial"/>
                <a:cs typeface="Arial"/>
              </a:rPr>
              <a:t> upgrade</a:t>
            </a:r>
            <a:endParaRPr lang="en-US" sz="2000" b="0" i="0" u="none" strike="noStrike" kern="1200" cap="none" spc="0" normalizeH="0" baseline="0" noProof="0" dirty="0">
              <a:ln>
                <a:noFill/>
              </a:ln>
              <a:solidFill>
                <a:schemeClr val="tx1">
                  <a:lumMod val="75000"/>
                  <a:lumOff val="25000"/>
                </a:schemeClr>
              </a:solidFill>
              <a:effectLst/>
              <a:uLnTx/>
              <a:uFillTx/>
              <a:latin typeface="Arial"/>
              <a:cs typeface="Arial"/>
            </a:endParaRPr>
          </a:p>
          <a:p>
            <a:pPr marL="285750" marR="0" lvl="0" indent="-285750" algn="l" defTabSz="914400" rtl="0" eaLnBrk="1" fontAlgn="auto" latinLnBrk="0" hangingPunct="1">
              <a:spcAft>
                <a:spcPts val="600"/>
              </a:spcAft>
              <a:buClr>
                <a:srgbClr val="422378"/>
              </a:buClr>
              <a:buSzTx/>
              <a:buFont typeface="Arial"/>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Using Robotic Process Automation to make our services more efficient and effective</a:t>
            </a:r>
          </a:p>
        </p:txBody>
      </p:sp>
      <p:sp>
        <p:nvSpPr>
          <p:cNvPr id="7" name="Rectangle 6">
            <a:extLst>
              <a:ext uri="{FF2B5EF4-FFF2-40B4-BE49-F238E27FC236}">
                <a16:creationId xmlns:a16="http://schemas.microsoft.com/office/drawing/2014/main" id="{1E0D36F5-7E50-8B41-B710-EF29F64E78BB}"/>
              </a:ext>
            </a:extLst>
          </p:cNvPr>
          <p:cNvSpPr/>
          <p:nvPr/>
        </p:nvSpPr>
        <p:spPr>
          <a:xfrm>
            <a:off x="1" y="0"/>
            <a:ext cx="12191999" cy="1138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35B19C-F30D-E146-B3D4-D72BBCB85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38"/>
            <a:ext cx="12192000" cy="1634972"/>
          </a:xfrm>
          <a:prstGeom prst="rect">
            <a:avLst/>
          </a:prstGeom>
        </p:spPr>
      </p:pic>
    </p:spTree>
    <p:extLst>
      <p:ext uri="{BB962C8B-B14F-4D97-AF65-F5344CB8AC3E}">
        <p14:creationId xmlns:p14="http://schemas.microsoft.com/office/powerpoint/2010/main" val="34506498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1"/>
          <p:cNvSpPr txBox="1">
            <a:spLocks/>
          </p:cNvSpPr>
          <p:nvPr/>
        </p:nvSpPr>
        <p:spPr>
          <a:xfrm>
            <a:off x="0" y="1175994"/>
            <a:ext cx="8630979" cy="9502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69B3"/>
              </a:buClr>
              <a:buFont typeface="Arial" panose="020B0604020202020204" pitchFamily="34" charset="0"/>
              <a:buChar char="•"/>
              <a:defRPr sz="2800" kern="1200">
                <a:solidFill>
                  <a:srgbClr val="495D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9B3"/>
              </a:buClr>
              <a:buFont typeface="Arial" panose="020B0604020202020204" pitchFamily="34" charset="0"/>
              <a:buChar char="•"/>
              <a:defRPr sz="2400" kern="1200">
                <a:solidFill>
                  <a:srgbClr val="495D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9B3"/>
              </a:buClr>
              <a:buFont typeface="Arial" panose="020B0604020202020204" pitchFamily="34" charset="0"/>
              <a:buChar char="•"/>
              <a:defRPr sz="2000" kern="1200">
                <a:solidFill>
                  <a:srgbClr val="495D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9B3"/>
              </a:buClr>
              <a:buFont typeface="Arial" panose="020B0604020202020204" pitchFamily="34" charset="0"/>
              <a:buChar char="•"/>
              <a:defRPr sz="1800" kern="1200">
                <a:solidFill>
                  <a:srgbClr val="495D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9B3"/>
              </a:buClr>
              <a:buFont typeface="Arial" panose="020B0604020202020204" pitchFamily="34" charset="0"/>
              <a:buChar char="•"/>
              <a:defRPr sz="1600" kern="1200">
                <a:solidFill>
                  <a:srgbClr val="495D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
                <a:srgbClr val="0069B3"/>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495D6E"/>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0"/>
              </a:spcAft>
              <a:buClr>
                <a:srgbClr val="0069B3"/>
              </a:buClr>
              <a:buSzTx/>
              <a:buFont typeface="Arial" panose="020B0604020202020204" pitchFamily="34" charset="0"/>
              <a:buNone/>
              <a:tabLst/>
              <a:defRPr/>
            </a:pPr>
            <a:r>
              <a:rPr kumimoji="0" lang="en-GB" sz="2200" b="1" i="0" u="none" strike="noStrike" kern="1200" cap="none" spc="0" normalizeH="0" baseline="0" noProof="0" dirty="0">
                <a:ln>
                  <a:noFill/>
                </a:ln>
                <a:solidFill>
                  <a:srgbClr val="0069B3"/>
                </a:solidFill>
                <a:effectLst/>
                <a:uLnTx/>
                <a:uFillTx/>
                <a:latin typeface="Arial"/>
                <a:ea typeface="+mn-ea"/>
                <a:cs typeface="Arial"/>
              </a:rPr>
              <a:t>Looking forward to </a:t>
            </a:r>
            <a:r>
              <a:rPr kumimoji="0" lang="en-GB" sz="2200" b="1" i="0" u="none" strike="noStrike" kern="1200" cap="none" spc="0" normalizeH="0" baseline="0" noProof="0" dirty="0" smtClean="0">
                <a:ln>
                  <a:noFill/>
                </a:ln>
                <a:solidFill>
                  <a:srgbClr val="0069B3"/>
                </a:solidFill>
                <a:effectLst/>
                <a:uLnTx/>
                <a:uFillTx/>
                <a:latin typeface="Arial"/>
                <a:ea typeface="+mn-ea"/>
                <a:cs typeface="Arial"/>
              </a:rPr>
              <a:t>2023/24 </a:t>
            </a:r>
            <a:r>
              <a:rPr kumimoji="0" lang="en-GB" sz="2200" b="1" i="0" u="none" strike="noStrike" kern="1200" cap="none" spc="0" normalizeH="0" baseline="0" noProof="0" dirty="0">
                <a:ln>
                  <a:noFill/>
                </a:ln>
                <a:solidFill>
                  <a:srgbClr val="0069B3"/>
                </a:solidFill>
                <a:effectLst/>
                <a:uLnTx/>
                <a:uFillTx/>
                <a:latin typeface="Arial"/>
                <a:ea typeface="+mn-ea"/>
                <a:cs typeface="Arial"/>
              </a:rPr>
              <a:t>– Tyrone</a:t>
            </a:r>
            <a:r>
              <a:rPr kumimoji="0" lang="en-GB" sz="2200" b="1" i="0" u="none" strike="noStrike" kern="1200" cap="none" spc="0" normalizeH="0" noProof="0" dirty="0">
                <a:ln>
                  <a:noFill/>
                </a:ln>
                <a:solidFill>
                  <a:srgbClr val="0069B3"/>
                </a:solidFill>
                <a:effectLst/>
                <a:uLnTx/>
                <a:uFillTx/>
                <a:latin typeface="Arial"/>
                <a:ea typeface="+mn-ea"/>
                <a:cs typeface="Arial"/>
              </a:rPr>
              <a:t> </a:t>
            </a:r>
            <a:endParaRPr kumimoji="0" lang="en-GB" sz="2200" b="1" i="0" u="none" strike="noStrike" kern="1200" cap="none" spc="0" normalizeH="0" baseline="0" noProof="0" dirty="0">
              <a:ln>
                <a:noFill/>
              </a:ln>
              <a:solidFill>
                <a:srgbClr val="0069B3"/>
              </a:solidFill>
              <a:effectLst/>
              <a:uLnTx/>
              <a:uFillTx/>
              <a:latin typeface="Arial"/>
              <a:ea typeface="+mn-ea"/>
              <a:cs typeface="Arial"/>
            </a:endParaRPr>
          </a:p>
        </p:txBody>
      </p:sp>
      <p:sp>
        <p:nvSpPr>
          <p:cNvPr id="7" name="Rectangle 6">
            <a:extLst>
              <a:ext uri="{FF2B5EF4-FFF2-40B4-BE49-F238E27FC236}">
                <a16:creationId xmlns:a16="http://schemas.microsoft.com/office/drawing/2014/main" id="{F8334C00-68DF-E143-8195-E6B0CB24B900}"/>
              </a:ext>
            </a:extLst>
          </p:cNvPr>
          <p:cNvSpPr/>
          <p:nvPr/>
        </p:nvSpPr>
        <p:spPr>
          <a:xfrm>
            <a:off x="1" y="0"/>
            <a:ext cx="12191999" cy="1138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71EB7F0-F053-B94A-BBC8-3698A1BBD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38"/>
            <a:ext cx="12192000" cy="1634972"/>
          </a:xfrm>
          <a:prstGeom prst="rect">
            <a:avLst/>
          </a:prstGeom>
        </p:spPr>
      </p:pic>
      <p:pic>
        <p:nvPicPr>
          <p:cNvPr id="13" name="Picture 12">
            <a:extLst>
              <a:ext uri="{FF2B5EF4-FFF2-40B4-BE49-F238E27FC236}">
                <a16:creationId xmlns:a16="http://schemas.microsoft.com/office/drawing/2014/main" id="{B00198BD-CACC-3A45-90D5-2518F693AD52}"/>
              </a:ext>
            </a:extLst>
          </p:cNvPr>
          <p:cNvPicPr>
            <a:picLocks noChangeAspect="1"/>
          </p:cNvPicPr>
          <p:nvPr/>
        </p:nvPicPr>
        <p:blipFill>
          <a:blip r:embed="rId4"/>
          <a:stretch>
            <a:fillRect/>
          </a:stretch>
        </p:blipFill>
        <p:spPr>
          <a:xfrm>
            <a:off x="282633" y="1914794"/>
            <a:ext cx="11776017" cy="3404558"/>
          </a:xfrm>
          <a:prstGeom prst="rect">
            <a:avLst/>
          </a:prstGeom>
        </p:spPr>
      </p:pic>
    </p:spTree>
    <p:extLst>
      <p:ext uri="{BB962C8B-B14F-4D97-AF65-F5344CB8AC3E}">
        <p14:creationId xmlns:p14="http://schemas.microsoft.com/office/powerpoint/2010/main" val="13491971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8898D9-7F51-BA4B-AAA7-9F27BF98F839}"/>
              </a:ext>
            </a:extLst>
          </p:cNvPr>
          <p:cNvPicPr>
            <a:picLocks noChangeAspect="1"/>
          </p:cNvPicPr>
          <p:nvPr/>
        </p:nvPicPr>
        <p:blipFill>
          <a:blip r:embed="rId2"/>
          <a:stretch>
            <a:fillRect/>
          </a:stretch>
        </p:blipFill>
        <p:spPr>
          <a:xfrm>
            <a:off x="0" y="0"/>
            <a:ext cx="12277618" cy="6858000"/>
          </a:xfrm>
          <a:prstGeom prst="rect">
            <a:avLst/>
          </a:prstGeom>
        </p:spPr>
      </p:pic>
      <p:sp>
        <p:nvSpPr>
          <p:cNvPr id="5" name="TextBox 4">
            <a:extLst>
              <a:ext uri="{FF2B5EF4-FFF2-40B4-BE49-F238E27FC236}">
                <a16:creationId xmlns:a16="http://schemas.microsoft.com/office/drawing/2014/main" id="{890FD984-F1B6-214E-83FB-64DD84FCF524}"/>
              </a:ext>
            </a:extLst>
          </p:cNvPr>
          <p:cNvSpPr txBox="1"/>
          <p:nvPr/>
        </p:nvSpPr>
        <p:spPr>
          <a:xfrm>
            <a:off x="614992" y="1983316"/>
            <a:ext cx="13751511" cy="1015663"/>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James Mawrey </a:t>
            </a:r>
          </a:p>
          <a:p>
            <a:r>
              <a:rPr lang="en-US" sz="2400">
                <a:solidFill>
                  <a:schemeClr val="bg1"/>
                </a:solidFill>
                <a:latin typeface="Arial" panose="020B0604020202020204" pitchFamily="34" charset="0"/>
                <a:cs typeface="Arial" panose="020B0604020202020204" pitchFamily="34" charset="0"/>
              </a:rPr>
              <a:t>Director of People</a:t>
            </a:r>
            <a:endParaRPr lang="en-GB" sz="240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AE5C334-28D7-7346-809B-D44D6E52476F}"/>
              </a:ext>
            </a:extLst>
          </p:cNvPr>
          <p:cNvSpPr/>
          <p:nvPr/>
        </p:nvSpPr>
        <p:spPr>
          <a:xfrm>
            <a:off x="5303520" y="0"/>
            <a:ext cx="688848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F2FCBFA-5AB3-BE4F-80E4-9CEACC11BF44}"/>
              </a:ext>
            </a:extLst>
          </p:cNvPr>
          <p:cNvPicPr>
            <a:picLocks noChangeAspect="1"/>
          </p:cNvPicPr>
          <p:nvPr/>
        </p:nvPicPr>
        <p:blipFill>
          <a:blip r:embed="rId3"/>
          <a:stretch>
            <a:fillRect/>
          </a:stretch>
        </p:blipFill>
        <p:spPr>
          <a:xfrm>
            <a:off x="2785973" y="-943429"/>
            <a:ext cx="9816798" cy="7801429"/>
          </a:xfrm>
          <a:prstGeom prst="rect">
            <a:avLst/>
          </a:prstGeom>
        </p:spPr>
      </p:pic>
      <p:sp>
        <p:nvSpPr>
          <p:cNvPr id="9" name="Rectangle 8">
            <a:extLst>
              <a:ext uri="{FF2B5EF4-FFF2-40B4-BE49-F238E27FC236}">
                <a16:creationId xmlns:a16="http://schemas.microsoft.com/office/drawing/2014/main" id="{3482F6CA-E814-F04A-B063-F4F7FEE774AC}"/>
              </a:ext>
            </a:extLst>
          </p:cNvPr>
          <p:cNvSpPr/>
          <p:nvPr/>
        </p:nvSpPr>
        <p:spPr>
          <a:xfrm>
            <a:off x="3338623" y="2147777"/>
            <a:ext cx="2041451" cy="1690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07E1E94-BB93-9C4E-B656-06860CE66FE7}"/>
              </a:ext>
            </a:extLst>
          </p:cNvPr>
          <p:cNvPicPr>
            <a:picLocks noChangeAspect="1"/>
          </p:cNvPicPr>
          <p:nvPr/>
        </p:nvPicPr>
        <p:blipFill>
          <a:blip r:embed="rId4"/>
          <a:stretch>
            <a:fillRect/>
          </a:stretch>
        </p:blipFill>
        <p:spPr>
          <a:xfrm>
            <a:off x="9895107" y="493294"/>
            <a:ext cx="1782454" cy="1000226"/>
          </a:xfrm>
          <a:prstGeom prst="rect">
            <a:avLst/>
          </a:prstGeom>
        </p:spPr>
      </p:pic>
    </p:spTree>
    <p:extLst>
      <p:ext uri="{BB962C8B-B14F-4D97-AF65-F5344CB8AC3E}">
        <p14:creationId xmlns:p14="http://schemas.microsoft.com/office/powerpoint/2010/main" val="8901318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4FAD2A-95CC-2447-9A88-14BFAD754869}"/>
              </a:ext>
            </a:extLst>
          </p:cNvPr>
          <p:cNvSpPr/>
          <p:nvPr/>
        </p:nvSpPr>
        <p:spPr>
          <a:xfrm>
            <a:off x="1" y="0"/>
            <a:ext cx="12191999" cy="1138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43"/>
            <a:ext cx="12191999" cy="1634972"/>
          </a:xfrm>
          <a:prstGeom prst="rect">
            <a:avLst/>
          </a:prstGeom>
        </p:spPr>
      </p:pic>
      <p:sp>
        <p:nvSpPr>
          <p:cNvPr id="3" name="Rectangle 2">
            <a:extLst>
              <a:ext uri="{FF2B5EF4-FFF2-40B4-BE49-F238E27FC236}">
                <a16:creationId xmlns:a16="http://schemas.microsoft.com/office/drawing/2014/main" id="{15334F26-DA35-B949-8281-E78643B00082}"/>
              </a:ext>
            </a:extLst>
          </p:cNvPr>
          <p:cNvSpPr/>
          <p:nvPr/>
        </p:nvSpPr>
        <p:spPr>
          <a:xfrm>
            <a:off x="-133559" y="1449304"/>
            <a:ext cx="3919471" cy="461665"/>
          </a:xfrm>
          <a:prstGeom prst="rect">
            <a:avLst/>
          </a:prstGeom>
        </p:spPr>
        <p:txBody>
          <a:bodyPr wrap="none">
            <a:spAutoFit/>
          </a:bodyPr>
          <a:lstStyle/>
          <a:p>
            <a:pPr lvl="1">
              <a:defRPr/>
            </a:pPr>
            <a:r>
              <a:rPr lang="en-GB" sz="2400" b="1" dirty="0">
                <a:solidFill>
                  <a:srgbClr val="0069B3"/>
                </a:solidFill>
                <a:latin typeface="Arial"/>
                <a:cs typeface="Arial"/>
              </a:rPr>
              <a:t>A look back at </a:t>
            </a:r>
            <a:r>
              <a:rPr lang="en-GB" sz="2400" b="1" dirty="0" smtClean="0">
                <a:solidFill>
                  <a:srgbClr val="0069B3"/>
                </a:solidFill>
                <a:latin typeface="Arial"/>
                <a:cs typeface="Arial"/>
              </a:rPr>
              <a:t>2022/23</a:t>
            </a:r>
            <a:endParaRPr lang="en-US" sz="2400" b="1" dirty="0">
              <a:solidFill>
                <a:srgbClr val="0069B3"/>
              </a:solidFill>
              <a:latin typeface="Arial"/>
              <a:cs typeface="Arial"/>
            </a:endParaRPr>
          </a:p>
        </p:txBody>
      </p:sp>
      <p:sp>
        <p:nvSpPr>
          <p:cNvPr id="8" name="Content Placeholder 11"/>
          <p:cNvSpPr txBox="1">
            <a:spLocks/>
          </p:cNvSpPr>
          <p:nvPr/>
        </p:nvSpPr>
        <p:spPr>
          <a:xfrm>
            <a:off x="128789" y="1910969"/>
            <a:ext cx="12063210" cy="434957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95D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AB4"/>
              </a:buClr>
              <a:buFont typeface="Arial" panose="020B0604020202020204" pitchFamily="34" charset="0"/>
              <a:buChar char="•"/>
              <a:defRPr sz="2400" kern="1200">
                <a:solidFill>
                  <a:srgbClr val="495D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D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AB4"/>
              </a:buClr>
              <a:buFont typeface="Arial" panose="020B0604020202020204" pitchFamily="34" charset="0"/>
              <a:buChar char="•"/>
              <a:defRPr sz="1800" kern="1200">
                <a:solidFill>
                  <a:srgbClr val="495D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AB4"/>
              </a:buClr>
              <a:buFont typeface="Arial" panose="020B0604020202020204" pitchFamily="34" charset="0"/>
              <a:buChar char="•"/>
              <a:defRPr sz="1600" kern="1200">
                <a:solidFill>
                  <a:srgbClr val="495D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422378"/>
              </a:buClr>
              <a:buFont typeface="Arial"/>
              <a:buChar char="•"/>
              <a:defRPr/>
            </a:pPr>
            <a:r>
              <a:rPr lang="en-US" sz="2600" dirty="0">
                <a:solidFill>
                  <a:schemeClr val="tx1">
                    <a:lumMod val="75000"/>
                    <a:lumOff val="25000"/>
                  </a:schemeClr>
                </a:solidFill>
                <a:latin typeface="Arial"/>
                <a:cs typeface="Arial"/>
              </a:rPr>
              <a:t>People Strategy agreed by Board of Directors, setting out the direction of travel for supporting our people</a:t>
            </a:r>
          </a:p>
          <a:p>
            <a:pPr marL="285750" indent="-285750">
              <a:buClr>
                <a:srgbClr val="422378"/>
              </a:buClr>
              <a:buFont typeface="Arial"/>
              <a:buChar char="•"/>
              <a:defRPr/>
            </a:pPr>
            <a:r>
              <a:rPr lang="en-US" sz="2600" dirty="0">
                <a:solidFill>
                  <a:schemeClr val="tx1">
                    <a:lumMod val="75000"/>
                    <a:lumOff val="25000"/>
                  </a:schemeClr>
                </a:solidFill>
                <a:latin typeface="Arial"/>
                <a:cs typeface="Arial"/>
              </a:rPr>
              <a:t>Recruitment </a:t>
            </a:r>
            <a:r>
              <a:rPr lang="en-US" sz="2600" dirty="0" smtClean="0">
                <a:solidFill>
                  <a:schemeClr val="tx1">
                    <a:lumMod val="75000"/>
                    <a:lumOff val="25000"/>
                  </a:schemeClr>
                </a:solidFill>
                <a:latin typeface="Arial"/>
                <a:cs typeface="Arial"/>
              </a:rPr>
              <a:t>– progress made but more </a:t>
            </a:r>
            <a:r>
              <a:rPr lang="en-US" sz="2600" dirty="0">
                <a:solidFill>
                  <a:schemeClr val="tx1">
                    <a:lumMod val="75000"/>
                    <a:lumOff val="25000"/>
                  </a:schemeClr>
                </a:solidFill>
                <a:latin typeface="Arial"/>
                <a:cs typeface="Arial"/>
              </a:rPr>
              <a:t>work to do in hard to fill areas</a:t>
            </a:r>
            <a:endParaRPr lang="en-GB" sz="2600" dirty="0">
              <a:solidFill>
                <a:schemeClr val="tx1">
                  <a:lumMod val="75000"/>
                  <a:lumOff val="25000"/>
                </a:schemeClr>
              </a:solidFill>
              <a:latin typeface="Arial"/>
              <a:cs typeface="Arial"/>
            </a:endParaRPr>
          </a:p>
          <a:p>
            <a:pPr marL="285750" indent="-285750">
              <a:buClr>
                <a:srgbClr val="422378"/>
              </a:buClr>
              <a:buFont typeface="Arial"/>
              <a:buChar char="•"/>
              <a:defRPr/>
            </a:pPr>
            <a:r>
              <a:rPr lang="en-US" sz="2600" dirty="0">
                <a:solidFill>
                  <a:schemeClr val="tx1">
                    <a:lumMod val="75000"/>
                    <a:lumOff val="25000"/>
                  </a:schemeClr>
                </a:solidFill>
                <a:latin typeface="Arial"/>
                <a:cs typeface="Arial"/>
              </a:rPr>
              <a:t>NHS Staff Survey - </a:t>
            </a:r>
            <a:r>
              <a:rPr lang="en-US" sz="2600" dirty="0" smtClean="0">
                <a:solidFill>
                  <a:schemeClr val="tx1">
                    <a:lumMod val="75000"/>
                    <a:lumOff val="25000"/>
                  </a:schemeClr>
                </a:solidFill>
                <a:latin typeface="Arial"/>
                <a:cs typeface="Arial"/>
              </a:rPr>
              <a:t>remain </a:t>
            </a:r>
            <a:r>
              <a:rPr lang="en-US" sz="2600" dirty="0">
                <a:solidFill>
                  <a:schemeClr val="tx1">
                    <a:lumMod val="75000"/>
                    <a:lumOff val="25000"/>
                  </a:schemeClr>
                </a:solidFill>
                <a:latin typeface="Arial"/>
                <a:cs typeface="Arial"/>
              </a:rPr>
              <a:t>the best in GM and top 20% but response rate fallen </a:t>
            </a:r>
          </a:p>
          <a:p>
            <a:pPr marL="285750" indent="-285750">
              <a:buClr>
                <a:srgbClr val="422378"/>
              </a:buClr>
              <a:buFont typeface="Arial"/>
              <a:buChar char="•"/>
              <a:defRPr/>
            </a:pPr>
            <a:r>
              <a:rPr lang="en-GB" sz="2600" dirty="0">
                <a:solidFill>
                  <a:schemeClr val="tx1">
                    <a:lumMod val="75000"/>
                    <a:lumOff val="25000"/>
                  </a:schemeClr>
                </a:solidFill>
                <a:latin typeface="Arial"/>
                <a:cs typeface="Arial"/>
              </a:rPr>
              <a:t>FTSU – more concerns raised year on year and focusing on concerns about confidentiality </a:t>
            </a:r>
          </a:p>
          <a:p>
            <a:pPr marL="285750" indent="-285750">
              <a:buClr>
                <a:srgbClr val="422378"/>
              </a:buClr>
              <a:buFont typeface="Arial"/>
              <a:buChar char="•"/>
              <a:defRPr/>
            </a:pPr>
            <a:r>
              <a:rPr lang="en-GB" sz="2600" dirty="0">
                <a:solidFill>
                  <a:schemeClr val="tx1">
                    <a:lumMod val="75000"/>
                    <a:lumOff val="25000"/>
                  </a:schemeClr>
                </a:solidFill>
                <a:latin typeface="Arial"/>
                <a:cs typeface="Arial"/>
              </a:rPr>
              <a:t>Focus on health and wellbeing initiatives linked to sickness rate positive compared to GM</a:t>
            </a:r>
          </a:p>
          <a:p>
            <a:pPr marL="285750" indent="-285750">
              <a:buClr>
                <a:srgbClr val="422378"/>
              </a:buClr>
              <a:buFont typeface="Arial"/>
              <a:buChar char="•"/>
              <a:defRPr/>
            </a:pPr>
            <a:r>
              <a:rPr lang="en-GB" sz="2600" dirty="0">
                <a:solidFill>
                  <a:schemeClr val="tx1">
                    <a:lumMod val="75000"/>
                    <a:lumOff val="25000"/>
                  </a:schemeClr>
                </a:solidFill>
                <a:latin typeface="Arial"/>
                <a:cs typeface="Arial"/>
              </a:rPr>
              <a:t>Inclusion </a:t>
            </a:r>
            <a:r>
              <a:rPr lang="en-GB" sz="2600" dirty="0" smtClean="0">
                <a:solidFill>
                  <a:schemeClr val="tx1">
                    <a:lumMod val="75000"/>
                    <a:lumOff val="25000"/>
                  </a:schemeClr>
                </a:solidFill>
                <a:latin typeface="Arial"/>
                <a:cs typeface="Arial"/>
              </a:rPr>
              <a:t>– WRES </a:t>
            </a:r>
            <a:r>
              <a:rPr lang="en-GB" sz="2600" dirty="0">
                <a:solidFill>
                  <a:schemeClr val="tx1">
                    <a:lumMod val="75000"/>
                    <a:lumOff val="25000"/>
                  </a:schemeClr>
                </a:solidFill>
                <a:latin typeface="Arial"/>
                <a:cs typeface="Arial"/>
              </a:rPr>
              <a:t>and WDES findings positive in areas but of course more to do</a:t>
            </a:r>
          </a:p>
          <a:p>
            <a:pPr marL="285750" indent="-285750">
              <a:buClr>
                <a:srgbClr val="422378"/>
              </a:buClr>
              <a:buFont typeface="Arial"/>
              <a:buChar char="•"/>
              <a:defRPr/>
            </a:pPr>
            <a:r>
              <a:rPr lang="en-GB" sz="2600" dirty="0">
                <a:solidFill>
                  <a:schemeClr val="tx1">
                    <a:lumMod val="75000"/>
                    <a:lumOff val="25000"/>
                  </a:schemeClr>
                </a:solidFill>
                <a:latin typeface="Arial"/>
                <a:cs typeface="Arial"/>
              </a:rPr>
              <a:t>New staff networks have been set up and three existing becoming better embedded </a:t>
            </a:r>
          </a:p>
          <a:p>
            <a:pPr marL="285750" indent="-285750">
              <a:buClr>
                <a:srgbClr val="422378"/>
              </a:buClr>
              <a:buFont typeface="Arial"/>
              <a:buChar char="•"/>
              <a:defRPr/>
            </a:pPr>
            <a:r>
              <a:rPr lang="en-GB" sz="2600" dirty="0">
                <a:solidFill>
                  <a:schemeClr val="tx1">
                    <a:lumMod val="75000"/>
                    <a:lumOff val="25000"/>
                  </a:schemeClr>
                </a:solidFill>
                <a:latin typeface="Arial"/>
                <a:cs typeface="Arial"/>
              </a:rPr>
              <a:t>Employee Relations – huge amount of work to ensure all our staff exhibit our VOICE values</a:t>
            </a:r>
          </a:p>
          <a:p>
            <a:pPr marL="285750" indent="-285750">
              <a:buClr>
                <a:srgbClr val="422378"/>
              </a:buClr>
              <a:buFont typeface="Arial"/>
              <a:buChar char="•"/>
              <a:defRPr/>
            </a:pPr>
            <a:r>
              <a:rPr lang="en-GB" sz="2600" dirty="0">
                <a:solidFill>
                  <a:schemeClr val="tx1">
                    <a:lumMod val="75000"/>
                    <a:lumOff val="25000"/>
                  </a:schemeClr>
                </a:solidFill>
                <a:latin typeface="Arial"/>
                <a:cs typeface="Arial"/>
              </a:rPr>
              <a:t>Bespoke OD programmes in place across the organisation where we know problem areas, for example Maternity </a:t>
            </a:r>
          </a:p>
          <a:p>
            <a:pPr marL="285750" indent="-285750">
              <a:buClr>
                <a:srgbClr val="422378"/>
              </a:buClr>
              <a:buFont typeface="Arial"/>
              <a:buChar char="•"/>
              <a:defRPr/>
            </a:pPr>
            <a:r>
              <a:rPr lang="en-GB" sz="2600" dirty="0">
                <a:solidFill>
                  <a:schemeClr val="tx1">
                    <a:lumMod val="75000"/>
                    <a:lumOff val="25000"/>
                  </a:schemeClr>
                </a:solidFill>
                <a:latin typeface="Arial"/>
                <a:cs typeface="Arial"/>
              </a:rPr>
              <a:t>Recognition programme well established - Monthly recognition schemes, Annual Staff Awards, Long Service </a:t>
            </a:r>
          </a:p>
          <a:p>
            <a:pPr marL="285750" indent="-285750">
              <a:buClr>
                <a:srgbClr val="422378"/>
              </a:buClr>
              <a:buFont typeface="Arial"/>
              <a:buChar char="•"/>
              <a:defRPr/>
            </a:pPr>
            <a:r>
              <a:rPr lang="en-US" sz="2600" dirty="0">
                <a:solidFill>
                  <a:schemeClr val="tx1">
                    <a:lumMod val="75000"/>
                    <a:lumOff val="25000"/>
                  </a:schemeClr>
                </a:solidFill>
                <a:latin typeface="Arial"/>
                <a:cs typeface="Arial"/>
              </a:rPr>
              <a:t>Introduced the People &amp; Culture Locality </a:t>
            </a:r>
            <a:r>
              <a:rPr lang="en-US" sz="2600" dirty="0" smtClean="0">
                <a:solidFill>
                  <a:schemeClr val="tx1">
                    <a:lumMod val="75000"/>
                    <a:lumOff val="25000"/>
                  </a:schemeClr>
                </a:solidFill>
                <a:latin typeface="Arial"/>
                <a:cs typeface="Arial"/>
              </a:rPr>
              <a:t>Group</a:t>
            </a:r>
          </a:p>
          <a:p>
            <a:pPr marL="285750" indent="-285750">
              <a:buClr>
                <a:srgbClr val="422378"/>
              </a:buClr>
              <a:buFont typeface="Arial"/>
              <a:buChar char="•"/>
              <a:defRPr/>
            </a:pPr>
            <a:r>
              <a:rPr lang="en-GB" sz="2600" dirty="0">
                <a:solidFill>
                  <a:schemeClr val="tx1">
                    <a:lumMod val="75000"/>
                    <a:lumOff val="25000"/>
                  </a:schemeClr>
                </a:solidFill>
                <a:latin typeface="Arial"/>
                <a:cs typeface="Arial"/>
              </a:rPr>
              <a:t>Achieved our target for Apprenticeships and Mandatory </a:t>
            </a:r>
            <a:r>
              <a:rPr lang="en-GB" sz="2600" dirty="0" smtClean="0">
                <a:solidFill>
                  <a:schemeClr val="tx1">
                    <a:lumMod val="75000"/>
                    <a:lumOff val="25000"/>
                  </a:schemeClr>
                </a:solidFill>
                <a:latin typeface="Arial"/>
                <a:cs typeface="Arial"/>
              </a:rPr>
              <a:t>Training</a:t>
            </a:r>
            <a:endParaRPr lang="en-US" sz="2800" dirty="0" smtClean="0"/>
          </a:p>
          <a:p>
            <a:pPr marL="457200" lvl="1" indent="0">
              <a:buFont typeface="Arial" panose="020B0604020202020204" pitchFamily="34" charset="0"/>
              <a:buNone/>
            </a:pPr>
            <a:endParaRPr lang="en-GB" dirty="0"/>
          </a:p>
        </p:txBody>
      </p:sp>
    </p:spTree>
    <p:extLst>
      <p:ext uri="{BB962C8B-B14F-4D97-AF65-F5344CB8AC3E}">
        <p14:creationId xmlns:p14="http://schemas.microsoft.com/office/powerpoint/2010/main" val="1273491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500"/>
                                        <p:tgtEl>
                                          <p:spTgt spid="8">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500"/>
                                        <p:tgtEl>
                                          <p:spTgt spid="8">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Effect transition="in" filter="fade">
                                      <p:cBhvr>
                                        <p:cTn id="31" dur="500"/>
                                        <p:tgtEl>
                                          <p:spTgt spid="8">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xEl>
                                              <p:pRg st="8" end="8"/>
                                            </p:txEl>
                                          </p:spTgt>
                                        </p:tgtEl>
                                        <p:attrNameLst>
                                          <p:attrName>style.visibility</p:attrName>
                                        </p:attrNameLst>
                                      </p:cBhvr>
                                      <p:to>
                                        <p:strVal val="visible"/>
                                      </p:to>
                                    </p:set>
                                    <p:animEffect transition="in" filter="fade">
                                      <p:cBhvr>
                                        <p:cTn id="34" dur="500"/>
                                        <p:tgtEl>
                                          <p:spTgt spid="8">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animEffect transition="in" filter="fade">
                                      <p:cBhvr>
                                        <p:cTn id="37" dur="500"/>
                                        <p:tgtEl>
                                          <p:spTgt spid="8">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10" end="10"/>
                                            </p:txEl>
                                          </p:spTgt>
                                        </p:tgtEl>
                                        <p:attrNameLst>
                                          <p:attrName>style.visibility</p:attrName>
                                        </p:attrNameLst>
                                      </p:cBhvr>
                                      <p:to>
                                        <p:strVal val="visible"/>
                                      </p:to>
                                    </p:set>
                                    <p:animEffect transition="in" filter="fade">
                                      <p:cBhvr>
                                        <p:cTn id="40" dur="500"/>
                                        <p:tgtEl>
                                          <p:spTgt spid="8">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xEl>
                                              <p:pRg st="11" end="11"/>
                                            </p:txEl>
                                          </p:spTgt>
                                        </p:tgtEl>
                                        <p:attrNameLst>
                                          <p:attrName>style.visibility</p:attrName>
                                        </p:attrNameLst>
                                      </p:cBhvr>
                                      <p:to>
                                        <p:strVal val="visible"/>
                                      </p:to>
                                    </p:set>
                                    <p:animEffect transition="in" filter="fade">
                                      <p:cBhvr>
                                        <p:cTn id="45"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5ECF41-D920-9148-A8A8-CCF0706C375E}"/>
              </a:ext>
            </a:extLst>
          </p:cNvPr>
          <p:cNvSpPr/>
          <p:nvPr/>
        </p:nvSpPr>
        <p:spPr>
          <a:xfrm>
            <a:off x="7445" y="1513322"/>
            <a:ext cx="4307589" cy="430887"/>
          </a:xfrm>
          <a:prstGeom prst="rect">
            <a:avLst/>
          </a:prstGeom>
        </p:spPr>
        <p:txBody>
          <a:bodyPr wrap="none">
            <a:spAutoFit/>
          </a:bodyPr>
          <a:lstStyle/>
          <a:p>
            <a:pPr lvl="1">
              <a:defRPr/>
            </a:pPr>
            <a:r>
              <a:rPr lang="en-GB" sz="2200" b="1" dirty="0">
                <a:solidFill>
                  <a:srgbClr val="0069B3"/>
                </a:solidFill>
                <a:latin typeface="Arial"/>
                <a:cs typeface="Arial"/>
              </a:rPr>
              <a:t>Looking forward to </a:t>
            </a:r>
            <a:r>
              <a:rPr lang="en-GB" sz="2200" b="1" dirty="0" smtClean="0">
                <a:solidFill>
                  <a:srgbClr val="0069B3"/>
                </a:solidFill>
                <a:latin typeface="Arial"/>
                <a:cs typeface="Arial"/>
              </a:rPr>
              <a:t>2023/24</a:t>
            </a:r>
            <a:endParaRPr lang="en-GB" sz="2200" b="1" dirty="0">
              <a:solidFill>
                <a:srgbClr val="0069B3"/>
              </a:solidFill>
              <a:latin typeface="Arial"/>
              <a:cs typeface="Arial"/>
            </a:endParaRPr>
          </a:p>
        </p:txBody>
      </p:sp>
      <p:sp>
        <p:nvSpPr>
          <p:cNvPr id="9" name="Rectangle 8">
            <a:extLst>
              <a:ext uri="{FF2B5EF4-FFF2-40B4-BE49-F238E27FC236}">
                <a16:creationId xmlns:a16="http://schemas.microsoft.com/office/drawing/2014/main" id="{D3AABC9D-C72F-934C-BCC4-5864FC7FB74F}"/>
              </a:ext>
            </a:extLst>
          </p:cNvPr>
          <p:cNvSpPr/>
          <p:nvPr/>
        </p:nvSpPr>
        <p:spPr>
          <a:xfrm>
            <a:off x="1" y="0"/>
            <a:ext cx="12191999" cy="1138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4">
            <a:extLst>
              <a:ext uri="{FF2B5EF4-FFF2-40B4-BE49-F238E27FC236}">
                <a16:creationId xmlns:a16="http://schemas.microsoft.com/office/drawing/2014/main" id="{85F97687-CDD3-F149-87EA-A914D0958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43"/>
            <a:ext cx="12191999" cy="1634972"/>
          </a:xfrm>
          <a:prstGeom prst="rect">
            <a:avLst/>
          </a:prstGeom>
        </p:spPr>
      </p:pic>
      <p:sp>
        <p:nvSpPr>
          <p:cNvPr id="7" name="Content Placeholder 11"/>
          <p:cNvSpPr txBox="1">
            <a:spLocks/>
          </p:cNvSpPr>
          <p:nvPr/>
        </p:nvSpPr>
        <p:spPr>
          <a:xfrm>
            <a:off x="0" y="1944209"/>
            <a:ext cx="12191999" cy="42127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95D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AB4"/>
              </a:buClr>
              <a:buFont typeface="Arial" panose="020B0604020202020204" pitchFamily="34" charset="0"/>
              <a:buChar char="•"/>
              <a:defRPr sz="2400" kern="1200">
                <a:solidFill>
                  <a:srgbClr val="495D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D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AB4"/>
              </a:buClr>
              <a:buFont typeface="Arial" panose="020B0604020202020204" pitchFamily="34" charset="0"/>
              <a:buChar char="•"/>
              <a:defRPr sz="1800" kern="1200">
                <a:solidFill>
                  <a:srgbClr val="495D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AB4"/>
              </a:buClr>
              <a:buFont typeface="Arial" panose="020B0604020202020204" pitchFamily="34" charset="0"/>
              <a:buChar char="•"/>
              <a:defRPr sz="1600" kern="1200">
                <a:solidFill>
                  <a:srgbClr val="495D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en-US" sz="2000" dirty="0" smtClean="0">
                <a:solidFill>
                  <a:schemeClr val="tx1">
                    <a:lumMod val="75000"/>
                    <a:lumOff val="25000"/>
                  </a:schemeClr>
                </a:solidFill>
                <a:latin typeface="Arial"/>
                <a:cs typeface="Arial"/>
              </a:rPr>
              <a:t>Our Voice Change </a:t>
            </a:r>
            <a:r>
              <a:rPr lang="en-US" sz="2000" dirty="0" err="1" smtClean="0">
                <a:solidFill>
                  <a:schemeClr val="tx1">
                    <a:lumMod val="75000"/>
                    <a:lumOff val="25000"/>
                  </a:schemeClr>
                </a:solidFill>
                <a:latin typeface="Arial"/>
                <a:cs typeface="Arial"/>
              </a:rPr>
              <a:t>Programme</a:t>
            </a:r>
            <a:endParaRPr lang="en-US" sz="2000" dirty="0" smtClean="0">
              <a:solidFill>
                <a:schemeClr val="tx1">
                  <a:lumMod val="75000"/>
                  <a:lumOff val="25000"/>
                </a:schemeClr>
              </a:solidFill>
              <a:latin typeface="Arial"/>
              <a:cs typeface="Arial"/>
            </a:endParaRPr>
          </a:p>
          <a:p>
            <a:pPr lvl="1">
              <a:defRPr/>
            </a:pPr>
            <a:r>
              <a:rPr lang="en-US" sz="2000" dirty="0" smtClean="0">
                <a:solidFill>
                  <a:schemeClr val="tx1">
                    <a:lumMod val="75000"/>
                    <a:lumOff val="25000"/>
                  </a:schemeClr>
                </a:solidFill>
                <a:latin typeface="Arial"/>
                <a:cs typeface="Arial"/>
              </a:rPr>
              <a:t>FTSU – </a:t>
            </a:r>
            <a:r>
              <a:rPr lang="en-US" sz="2000" dirty="0" err="1">
                <a:solidFill>
                  <a:schemeClr val="tx1">
                    <a:lumMod val="75000"/>
                    <a:lumOff val="25000"/>
                  </a:schemeClr>
                </a:solidFill>
                <a:latin typeface="Arial"/>
                <a:cs typeface="Arial"/>
              </a:rPr>
              <a:t>u</a:t>
            </a:r>
            <a:r>
              <a:rPr lang="en-US" sz="2000" dirty="0" err="1" smtClean="0">
                <a:solidFill>
                  <a:schemeClr val="tx1">
                    <a:lumMod val="75000"/>
                    <a:lumOff val="25000"/>
                  </a:schemeClr>
                </a:solidFill>
                <a:latin typeface="Arial"/>
                <a:cs typeface="Arial"/>
              </a:rPr>
              <a:t>tilising</a:t>
            </a:r>
            <a:r>
              <a:rPr lang="en-US" sz="2000" dirty="0" smtClean="0">
                <a:solidFill>
                  <a:schemeClr val="tx1">
                    <a:lumMod val="75000"/>
                    <a:lumOff val="25000"/>
                  </a:schemeClr>
                </a:solidFill>
                <a:latin typeface="Arial"/>
                <a:cs typeface="Arial"/>
              </a:rPr>
              <a:t> external support where staff are concerned about raising with our Guardians</a:t>
            </a:r>
          </a:p>
          <a:p>
            <a:pPr lvl="1">
              <a:defRPr/>
            </a:pPr>
            <a:r>
              <a:rPr lang="en-US" sz="2000" dirty="0" smtClean="0">
                <a:solidFill>
                  <a:schemeClr val="tx1">
                    <a:lumMod val="75000"/>
                    <a:lumOff val="25000"/>
                  </a:schemeClr>
                </a:solidFill>
                <a:latin typeface="Arial"/>
                <a:cs typeface="Arial"/>
              </a:rPr>
              <a:t>OD Cultural Dashboard – bringing together the plethora of information</a:t>
            </a:r>
          </a:p>
          <a:p>
            <a:pPr lvl="1">
              <a:defRPr/>
            </a:pPr>
            <a:r>
              <a:rPr lang="en-US" sz="2000" dirty="0" smtClean="0">
                <a:solidFill>
                  <a:schemeClr val="tx1">
                    <a:lumMod val="75000"/>
                    <a:lumOff val="25000"/>
                  </a:schemeClr>
                </a:solidFill>
                <a:latin typeface="Arial"/>
                <a:cs typeface="Arial"/>
              </a:rPr>
              <a:t>Recruitment – focus on hard to fill and clinically essential positions</a:t>
            </a:r>
          </a:p>
          <a:p>
            <a:pPr lvl="1">
              <a:defRPr/>
            </a:pPr>
            <a:r>
              <a:rPr lang="en-US" sz="2000" dirty="0" smtClean="0">
                <a:solidFill>
                  <a:schemeClr val="tx1">
                    <a:lumMod val="75000"/>
                    <a:lumOff val="25000"/>
                  </a:schemeClr>
                </a:solidFill>
                <a:latin typeface="Arial"/>
                <a:cs typeface="Arial"/>
              </a:rPr>
              <a:t>Experience, Wellbeing and Retention - best place to work, flexibilities managing work/life</a:t>
            </a:r>
          </a:p>
          <a:p>
            <a:pPr lvl="1">
              <a:defRPr/>
            </a:pPr>
            <a:r>
              <a:rPr lang="en-US" sz="2000" dirty="0" smtClean="0">
                <a:solidFill>
                  <a:schemeClr val="tx1">
                    <a:lumMod val="75000"/>
                    <a:lumOff val="25000"/>
                  </a:schemeClr>
                </a:solidFill>
                <a:latin typeface="Arial"/>
                <a:cs typeface="Arial"/>
              </a:rPr>
              <a:t>NHSP introduction</a:t>
            </a:r>
          </a:p>
          <a:p>
            <a:pPr lvl="1">
              <a:defRPr/>
            </a:pPr>
            <a:r>
              <a:rPr lang="en-US" sz="2000" dirty="0" smtClean="0">
                <a:solidFill>
                  <a:schemeClr val="tx1">
                    <a:lumMod val="75000"/>
                    <a:lumOff val="25000"/>
                  </a:schemeClr>
                </a:solidFill>
                <a:latin typeface="Arial"/>
                <a:cs typeface="Arial"/>
              </a:rPr>
              <a:t>Drive down reliance on Agency and Variable pay spend and realign to more substantive workforce</a:t>
            </a:r>
          </a:p>
          <a:p>
            <a:pPr lvl="1">
              <a:defRPr/>
            </a:pPr>
            <a:r>
              <a:rPr lang="en-US" sz="2000" dirty="0" smtClean="0">
                <a:solidFill>
                  <a:schemeClr val="tx1">
                    <a:lumMod val="75000"/>
                    <a:lumOff val="25000"/>
                  </a:schemeClr>
                </a:solidFill>
                <a:latin typeface="Arial"/>
                <a:cs typeface="Arial"/>
              </a:rPr>
              <a:t>Further work to ensure that our workforce is representative of our local population</a:t>
            </a:r>
          </a:p>
          <a:p>
            <a:pPr lvl="1">
              <a:defRPr/>
            </a:pPr>
            <a:r>
              <a:rPr lang="en-US" sz="2000" dirty="0" smtClean="0">
                <a:solidFill>
                  <a:schemeClr val="tx1">
                    <a:lumMod val="75000"/>
                    <a:lumOff val="25000"/>
                  </a:schemeClr>
                </a:solidFill>
                <a:latin typeface="Arial"/>
                <a:cs typeface="Arial"/>
              </a:rPr>
              <a:t>Continuing to transform our workforce across Bolton – working with our partners</a:t>
            </a:r>
          </a:p>
          <a:p>
            <a:pPr lvl="1">
              <a:defRPr/>
            </a:pPr>
            <a:r>
              <a:rPr lang="en-US" sz="2000" dirty="0" smtClean="0">
                <a:solidFill>
                  <a:schemeClr val="tx1">
                    <a:lumMod val="75000"/>
                    <a:lumOff val="25000"/>
                  </a:schemeClr>
                </a:solidFill>
                <a:latin typeface="Arial"/>
                <a:cs typeface="Arial"/>
              </a:rPr>
              <a:t>New Leadership Development </a:t>
            </a:r>
            <a:r>
              <a:rPr lang="en-US" sz="2000" dirty="0" err="1" smtClean="0">
                <a:solidFill>
                  <a:schemeClr val="tx1">
                    <a:lumMod val="75000"/>
                    <a:lumOff val="25000"/>
                  </a:schemeClr>
                </a:solidFill>
                <a:latin typeface="Arial"/>
                <a:cs typeface="Arial"/>
              </a:rPr>
              <a:t>Programme</a:t>
            </a:r>
            <a:endParaRPr lang="en-US" sz="2000" dirty="0" smtClean="0">
              <a:solidFill>
                <a:schemeClr val="tx1">
                  <a:lumMod val="75000"/>
                  <a:lumOff val="25000"/>
                </a:schemeClr>
              </a:solidFill>
              <a:latin typeface="Arial"/>
              <a:cs typeface="Arial"/>
            </a:endParaRPr>
          </a:p>
          <a:p>
            <a:pPr lvl="1">
              <a:defRPr/>
            </a:pPr>
            <a:endParaRPr lang="en-US" sz="2000" dirty="0" smtClean="0">
              <a:solidFill>
                <a:schemeClr val="tx1">
                  <a:lumMod val="75000"/>
                  <a:lumOff val="25000"/>
                </a:schemeClr>
              </a:solidFill>
              <a:latin typeface="Arial"/>
              <a:cs typeface="Arial"/>
            </a:endParaRPr>
          </a:p>
          <a:p>
            <a:pPr lvl="1">
              <a:defRPr/>
            </a:pPr>
            <a:endParaRPr lang="en-GB" sz="2200" dirty="0" smtClean="0">
              <a:solidFill>
                <a:schemeClr val="tx1">
                  <a:lumMod val="75000"/>
                  <a:lumOff val="25000"/>
                </a:schemeClr>
              </a:solidFill>
              <a:latin typeface="Arial"/>
              <a:cs typeface="Arial"/>
            </a:endParaRPr>
          </a:p>
          <a:p>
            <a:pPr marL="457200" lvl="1" indent="0">
              <a:buFont typeface="Arial" panose="020B0604020202020204" pitchFamily="34" charset="0"/>
              <a:buNone/>
            </a:pPr>
            <a:endParaRPr lang="en-GB" dirty="0">
              <a:solidFill>
                <a:schemeClr val="tx1">
                  <a:lumMod val="75000"/>
                  <a:lumOff val="25000"/>
                </a:schemeClr>
              </a:solidFill>
            </a:endParaRPr>
          </a:p>
        </p:txBody>
      </p:sp>
    </p:spTree>
    <p:extLst>
      <p:ext uri="{BB962C8B-B14F-4D97-AF65-F5344CB8AC3E}">
        <p14:creationId xmlns:p14="http://schemas.microsoft.com/office/powerpoint/2010/main" val="22956292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500"/>
                                        <p:tgtEl>
                                          <p:spTgt spid="7">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8" end="8"/>
                                            </p:txEl>
                                          </p:spTgt>
                                        </p:tgtEl>
                                        <p:attrNameLst>
                                          <p:attrName>style.visibility</p:attrName>
                                        </p:attrNameLst>
                                      </p:cBhvr>
                                      <p:to>
                                        <p:strVal val="visible"/>
                                      </p:to>
                                    </p:set>
                                    <p:animEffect transition="in" filter="fade">
                                      <p:cBhvr>
                                        <p:cTn id="34" dur="500"/>
                                        <p:tgtEl>
                                          <p:spTgt spid="7">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animEffect transition="in" filter="fade">
                                      <p:cBhvr>
                                        <p:cTn id="3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618C2-932A-5942-BF3D-72377045FC62}"/>
              </a:ext>
            </a:extLst>
          </p:cNvPr>
          <p:cNvPicPr>
            <a:picLocks noChangeAspect="1"/>
          </p:cNvPicPr>
          <p:nvPr/>
        </p:nvPicPr>
        <p:blipFill>
          <a:blip r:embed="rId2"/>
          <a:stretch>
            <a:fillRect/>
          </a:stretch>
        </p:blipFill>
        <p:spPr>
          <a:xfrm>
            <a:off x="-317" y="-1"/>
            <a:ext cx="12192317" cy="6864805"/>
          </a:xfrm>
          <a:prstGeom prst="rect">
            <a:avLst/>
          </a:prstGeom>
        </p:spPr>
      </p:pic>
      <p:sp>
        <p:nvSpPr>
          <p:cNvPr id="4" name="TextBox 3">
            <a:extLst>
              <a:ext uri="{FF2B5EF4-FFF2-40B4-BE49-F238E27FC236}">
                <a16:creationId xmlns:a16="http://schemas.microsoft.com/office/drawing/2014/main" id="{79EB01C5-B7E3-0848-9B8F-E05A8C0C27E2}"/>
              </a:ext>
            </a:extLst>
          </p:cNvPr>
          <p:cNvSpPr txBox="1"/>
          <p:nvPr/>
        </p:nvSpPr>
        <p:spPr>
          <a:xfrm>
            <a:off x="614992" y="1983316"/>
            <a:ext cx="4189237" cy="1077218"/>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Annette Walker</a:t>
            </a:r>
          </a:p>
          <a:p>
            <a:r>
              <a:rPr lang="en-US" sz="2400">
                <a:solidFill>
                  <a:schemeClr val="bg1"/>
                </a:solidFill>
                <a:latin typeface="Arial" panose="020B0604020202020204" pitchFamily="34" charset="0"/>
                <a:cs typeface="Arial" panose="020B0604020202020204" pitchFamily="34" charset="0"/>
              </a:rPr>
              <a:t>Chief Finance Officer</a:t>
            </a:r>
            <a:endParaRPr lang="en-GB" sz="240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F06DE61-8794-E64F-9310-D2C1DEACCB4E}"/>
              </a:ext>
            </a:extLst>
          </p:cNvPr>
          <p:cNvPicPr>
            <a:picLocks noChangeAspect="1"/>
          </p:cNvPicPr>
          <p:nvPr/>
        </p:nvPicPr>
        <p:blipFill>
          <a:blip r:embed="rId3"/>
          <a:stretch>
            <a:fillRect/>
          </a:stretch>
        </p:blipFill>
        <p:spPr>
          <a:xfrm>
            <a:off x="2837112" y="-569676"/>
            <a:ext cx="9836096" cy="7541006"/>
          </a:xfrm>
          <a:prstGeom prst="rect">
            <a:avLst/>
          </a:prstGeom>
        </p:spPr>
      </p:pic>
      <p:pic>
        <p:nvPicPr>
          <p:cNvPr id="6" name="Picture 5">
            <a:extLst>
              <a:ext uri="{FF2B5EF4-FFF2-40B4-BE49-F238E27FC236}">
                <a16:creationId xmlns:a16="http://schemas.microsoft.com/office/drawing/2014/main" id="{C9649359-09F2-EC4B-AF3B-871EF28EAA74}"/>
              </a:ext>
            </a:extLst>
          </p:cNvPr>
          <p:cNvPicPr>
            <a:picLocks noChangeAspect="1"/>
          </p:cNvPicPr>
          <p:nvPr/>
        </p:nvPicPr>
        <p:blipFill>
          <a:blip r:embed="rId4"/>
          <a:stretch>
            <a:fillRect/>
          </a:stretch>
        </p:blipFill>
        <p:spPr>
          <a:xfrm>
            <a:off x="9895107" y="493294"/>
            <a:ext cx="1782454" cy="1000226"/>
          </a:xfrm>
          <a:prstGeom prst="rect">
            <a:avLst/>
          </a:prstGeom>
        </p:spPr>
      </p:pic>
    </p:spTree>
    <p:extLst>
      <p:ext uri="{BB962C8B-B14F-4D97-AF65-F5344CB8AC3E}">
        <p14:creationId xmlns:p14="http://schemas.microsoft.com/office/powerpoint/2010/main" val="30241698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574E5C-F61D-874E-B52D-61EEA660CE24}"/>
              </a:ext>
            </a:extLst>
          </p:cNvPr>
          <p:cNvSpPr>
            <a:spLocks noGrp="1"/>
          </p:cNvSpPr>
          <p:nvPr>
            <p:ph idx="1"/>
          </p:nvPr>
        </p:nvSpPr>
        <p:spPr>
          <a:xfrm>
            <a:off x="477724" y="2018971"/>
            <a:ext cx="11409475" cy="3960931"/>
          </a:xfrm>
        </p:spPr>
        <p:txBody>
          <a:bodyPr>
            <a:normAutofit/>
          </a:bodyPr>
          <a:lstStyle/>
          <a:p>
            <a:pPr marL="342900" lvl="0" indent="-342900">
              <a:spcAft>
                <a:spcPts val="600"/>
              </a:spcAft>
              <a:buClr>
                <a:srgbClr val="F49120"/>
              </a:buClr>
              <a:buFont typeface="Symbol" panose="05050102010706020507" pitchFamily="18" charset="2"/>
              <a:buChar char=""/>
            </a:pPr>
            <a:r>
              <a:rPr lang="en-GB" sz="2400" dirty="0">
                <a:solidFill>
                  <a:schemeClr val="tx1">
                    <a:lumMod val="75000"/>
                    <a:lumOff val="25000"/>
                  </a:schemeClr>
                </a:solidFill>
                <a:ea typeface="Calibri" panose="020F0502020204030204" pitchFamily="34" charset="0"/>
              </a:rPr>
              <a:t>Revenue performance deficit of £1.5m</a:t>
            </a:r>
          </a:p>
          <a:p>
            <a:pPr marL="342900" lvl="0" indent="-342900">
              <a:spcAft>
                <a:spcPts val="600"/>
              </a:spcAft>
              <a:buClr>
                <a:srgbClr val="F49120"/>
              </a:buClr>
              <a:buFont typeface="Symbol" panose="05050102010706020507" pitchFamily="18" charset="2"/>
              <a:buChar char=""/>
            </a:pPr>
            <a:r>
              <a:rPr lang="en-GB" sz="2400" dirty="0">
                <a:solidFill>
                  <a:schemeClr val="tx1">
                    <a:lumMod val="75000"/>
                    <a:lumOff val="25000"/>
                  </a:schemeClr>
                </a:solidFill>
                <a:ea typeface="Calibri" panose="020F0502020204030204" pitchFamily="34" charset="0"/>
              </a:rPr>
              <a:t>Reported position - surplus of £2.4m (after impairments and technical </a:t>
            </a:r>
            <a:r>
              <a:rPr lang="en-GB" sz="2400" dirty="0" err="1">
                <a:solidFill>
                  <a:schemeClr val="tx1">
                    <a:lumMod val="75000"/>
                    <a:lumOff val="25000"/>
                  </a:schemeClr>
                </a:solidFill>
                <a:ea typeface="Calibri" panose="020F0502020204030204" pitchFamily="34" charset="0"/>
              </a:rPr>
              <a:t>adjs</a:t>
            </a:r>
            <a:r>
              <a:rPr lang="en-GB" sz="2400" dirty="0">
                <a:solidFill>
                  <a:schemeClr val="tx1">
                    <a:lumMod val="75000"/>
                    <a:lumOff val="25000"/>
                  </a:schemeClr>
                </a:solidFill>
                <a:ea typeface="Calibri" panose="020F0502020204030204" pitchFamily="34" charset="0"/>
              </a:rPr>
              <a:t>)</a:t>
            </a:r>
          </a:p>
          <a:p>
            <a:pPr marL="342900" lvl="0" indent="-342900">
              <a:spcAft>
                <a:spcPts val="600"/>
              </a:spcAft>
              <a:buClr>
                <a:srgbClr val="F49120"/>
              </a:buClr>
              <a:buFont typeface="Symbol" panose="05050102010706020507" pitchFamily="18" charset="2"/>
              <a:buChar char=""/>
            </a:pPr>
            <a:r>
              <a:rPr lang="en-GB" sz="2400" dirty="0">
                <a:solidFill>
                  <a:schemeClr val="tx1">
                    <a:lumMod val="75000"/>
                    <a:lumOff val="25000"/>
                  </a:schemeClr>
                </a:solidFill>
                <a:ea typeface="Calibri" panose="020F0502020204030204" pitchFamily="34" charset="0"/>
              </a:rPr>
              <a:t>Cash held in bank £58.2m </a:t>
            </a:r>
          </a:p>
          <a:p>
            <a:pPr marL="342900" lvl="0" indent="-342900">
              <a:spcAft>
                <a:spcPts val="600"/>
              </a:spcAft>
              <a:buClr>
                <a:srgbClr val="F49120"/>
              </a:buClr>
              <a:buFont typeface="Symbol" panose="05050102010706020507" pitchFamily="18" charset="2"/>
              <a:buChar char=""/>
            </a:pPr>
            <a:r>
              <a:rPr lang="en-GB" sz="2400" dirty="0">
                <a:solidFill>
                  <a:schemeClr val="tx1">
                    <a:lumMod val="75000"/>
                    <a:lumOff val="25000"/>
                  </a:schemeClr>
                </a:solidFill>
                <a:ea typeface="Calibri" panose="020F0502020204030204" pitchFamily="34" charset="0"/>
              </a:rPr>
              <a:t>Capital spend of £42.1m</a:t>
            </a:r>
          </a:p>
          <a:p>
            <a:pPr marL="342900" lvl="0" indent="-342900">
              <a:spcAft>
                <a:spcPts val="600"/>
              </a:spcAft>
              <a:buClr>
                <a:srgbClr val="F49120"/>
              </a:buClr>
              <a:buFont typeface="Symbol" panose="05050102010706020507" pitchFamily="18" charset="2"/>
              <a:buChar char=""/>
            </a:pPr>
            <a:r>
              <a:rPr lang="en-GB" sz="2400" dirty="0">
                <a:solidFill>
                  <a:schemeClr val="tx1">
                    <a:lumMod val="75000"/>
                    <a:lumOff val="25000"/>
                  </a:schemeClr>
                </a:solidFill>
                <a:ea typeface="Calibri" panose="020F0502020204030204" pitchFamily="34" charset="0"/>
              </a:rPr>
              <a:t>Better payment practices code – performance of 91.3% v target of 95%</a:t>
            </a:r>
          </a:p>
          <a:p>
            <a:pPr marL="342900" lvl="0" indent="-342900">
              <a:spcAft>
                <a:spcPts val="600"/>
              </a:spcAft>
              <a:buClr>
                <a:srgbClr val="F49120"/>
              </a:buClr>
              <a:buFont typeface="Symbol" panose="05050102010706020507" pitchFamily="18" charset="2"/>
              <a:buChar char=""/>
            </a:pPr>
            <a:r>
              <a:rPr lang="en-GB" sz="2400" dirty="0">
                <a:solidFill>
                  <a:schemeClr val="tx1">
                    <a:lumMod val="75000"/>
                    <a:lumOff val="25000"/>
                  </a:schemeClr>
                </a:solidFill>
                <a:ea typeface="Calibri" panose="020F0502020204030204" pitchFamily="34" charset="0"/>
              </a:rPr>
              <a:t>Accounts audited and submitted</a:t>
            </a:r>
          </a:p>
          <a:p>
            <a:pPr marL="457200" lvl="1" indent="0">
              <a:spcAft>
                <a:spcPts val="600"/>
              </a:spcAft>
              <a:buClr>
                <a:srgbClr val="F49120"/>
              </a:buClr>
              <a:buNone/>
              <a:defRPr/>
            </a:pPr>
            <a:endParaRPr lang="en-GB" b="1" dirty="0">
              <a:solidFill>
                <a:schemeClr val="tx1">
                  <a:lumMod val="75000"/>
                  <a:lumOff val="25000"/>
                </a:schemeClr>
              </a:solidFill>
              <a:latin typeface="Arial"/>
              <a:cs typeface="Arial"/>
            </a:endParaRPr>
          </a:p>
          <a:p>
            <a:pPr marL="0" indent="0">
              <a:spcAft>
                <a:spcPts val="600"/>
              </a:spcAft>
              <a:buClr>
                <a:srgbClr val="F49120"/>
              </a:buClr>
              <a:buNone/>
            </a:pPr>
            <a:endParaRPr lang="en-US" sz="3200" dirty="0">
              <a:solidFill>
                <a:schemeClr val="tx1">
                  <a:lumMod val="75000"/>
                  <a:lumOff val="25000"/>
                </a:schemeClr>
              </a:solidFill>
            </a:endParaRPr>
          </a:p>
        </p:txBody>
      </p:sp>
      <p:sp>
        <p:nvSpPr>
          <p:cNvPr id="2" name="Rectangle 1">
            <a:extLst>
              <a:ext uri="{FF2B5EF4-FFF2-40B4-BE49-F238E27FC236}">
                <a16:creationId xmlns:a16="http://schemas.microsoft.com/office/drawing/2014/main" id="{E6F26D8C-58C8-9D4C-B5C1-A2B246316A5C}"/>
              </a:ext>
            </a:extLst>
          </p:cNvPr>
          <p:cNvSpPr/>
          <p:nvPr/>
        </p:nvSpPr>
        <p:spPr>
          <a:xfrm>
            <a:off x="0" y="0"/>
            <a:ext cx="12192000" cy="1895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1637072"/>
          </a:xfrm>
        </p:spPr>
      </p:pic>
      <p:sp>
        <p:nvSpPr>
          <p:cNvPr id="4" name="Rectangle 3">
            <a:extLst>
              <a:ext uri="{FF2B5EF4-FFF2-40B4-BE49-F238E27FC236}">
                <a16:creationId xmlns:a16="http://schemas.microsoft.com/office/drawing/2014/main" id="{DB6452BC-680A-3240-B1BA-68184170C163}"/>
              </a:ext>
            </a:extLst>
          </p:cNvPr>
          <p:cNvSpPr/>
          <p:nvPr/>
        </p:nvSpPr>
        <p:spPr>
          <a:xfrm>
            <a:off x="0" y="1527124"/>
            <a:ext cx="3652731" cy="430887"/>
          </a:xfrm>
          <a:prstGeom prst="rect">
            <a:avLst/>
          </a:prstGeom>
        </p:spPr>
        <p:txBody>
          <a:bodyPr wrap="none">
            <a:spAutoFit/>
          </a:bodyPr>
          <a:lstStyle/>
          <a:p>
            <a:pPr lvl="1">
              <a:defRPr/>
            </a:pPr>
            <a:r>
              <a:rPr lang="en-GB" sz="2200" b="1">
                <a:solidFill>
                  <a:srgbClr val="0069B3"/>
                </a:solidFill>
                <a:latin typeface="Arial"/>
                <a:cs typeface="Arial"/>
              </a:rPr>
              <a:t>A look back at 2022/23</a:t>
            </a:r>
          </a:p>
        </p:txBody>
      </p:sp>
    </p:spTree>
    <p:extLst>
      <p:ext uri="{BB962C8B-B14F-4D97-AF65-F5344CB8AC3E}">
        <p14:creationId xmlns:p14="http://schemas.microsoft.com/office/powerpoint/2010/main" val="3856397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ue and purple background&#10;&#10;Description automatically generated">
            <a:extLst>
              <a:ext uri="{FF2B5EF4-FFF2-40B4-BE49-F238E27FC236}">
                <a16:creationId xmlns:a16="http://schemas.microsoft.com/office/drawing/2014/main" id="{BFB8F097-E0E7-F353-4583-F3448C5D8A1B}"/>
              </a:ext>
            </a:extLst>
          </p:cNvPr>
          <p:cNvPicPr>
            <a:picLocks noChangeAspect="1"/>
          </p:cNvPicPr>
          <p:nvPr/>
        </p:nvPicPr>
        <p:blipFill>
          <a:blip r:embed="rId2"/>
          <a:stretch>
            <a:fillRect/>
          </a:stretch>
        </p:blipFill>
        <p:spPr>
          <a:xfrm>
            <a:off x="0" y="-12879"/>
            <a:ext cx="12192000" cy="6864626"/>
          </a:xfrm>
          <a:prstGeom prst="rect">
            <a:avLst/>
          </a:prstGeom>
        </p:spPr>
      </p:pic>
      <p:pic>
        <p:nvPicPr>
          <p:cNvPr id="7" name="Picture 6">
            <a:extLst>
              <a:ext uri="{FF2B5EF4-FFF2-40B4-BE49-F238E27FC236}">
                <a16:creationId xmlns:a16="http://schemas.microsoft.com/office/drawing/2014/main" id="{C5B7FA14-48DB-CEA1-101E-29C6C49CA989}"/>
              </a:ext>
            </a:extLst>
          </p:cNvPr>
          <p:cNvPicPr>
            <a:picLocks noChangeAspect="1"/>
          </p:cNvPicPr>
          <p:nvPr/>
        </p:nvPicPr>
        <p:blipFill>
          <a:blip r:embed="rId3"/>
          <a:stretch>
            <a:fillRect/>
          </a:stretch>
        </p:blipFill>
        <p:spPr>
          <a:xfrm>
            <a:off x="9895107" y="510243"/>
            <a:ext cx="1782454" cy="1000226"/>
          </a:xfrm>
          <a:prstGeom prst="rect">
            <a:avLst/>
          </a:prstGeom>
        </p:spPr>
      </p:pic>
      <p:sp>
        <p:nvSpPr>
          <p:cNvPr id="9" name="TextBox 8">
            <a:extLst>
              <a:ext uri="{FF2B5EF4-FFF2-40B4-BE49-F238E27FC236}">
                <a16:creationId xmlns:a16="http://schemas.microsoft.com/office/drawing/2014/main" id="{65BB2374-DAB6-A34C-AF61-5EA12A1415C3}"/>
              </a:ext>
            </a:extLst>
          </p:cNvPr>
          <p:cNvSpPr txBox="1"/>
          <p:nvPr/>
        </p:nvSpPr>
        <p:spPr>
          <a:xfrm>
            <a:off x="614993" y="1983316"/>
            <a:ext cx="5657018" cy="1015663"/>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Dr </a:t>
            </a:r>
            <a:r>
              <a:rPr lang="en-US" sz="3600" b="1" dirty="0" smtClean="0">
                <a:solidFill>
                  <a:schemeClr val="bg1"/>
                </a:solidFill>
                <a:latin typeface="Arial" panose="020B0604020202020204" pitchFamily="34" charset="0"/>
                <a:cs typeface="Arial" panose="020B0604020202020204" pitchFamily="34" charset="0"/>
              </a:rPr>
              <a:t>Niruban</a:t>
            </a:r>
            <a:r>
              <a:rPr lang="en-US" sz="3600" b="1" dirty="0">
                <a:solidFill>
                  <a:schemeClr val="bg1"/>
                </a:solidFill>
                <a:latin typeface="Arial" panose="020B0604020202020204" pitchFamily="34" charset="0"/>
                <a:cs typeface="Arial" panose="020B0604020202020204" pitchFamily="34" charset="0"/>
              </a:rPr>
              <a:t> </a:t>
            </a:r>
            <a:r>
              <a:rPr lang="en-US" sz="3600" b="1" dirty="0" smtClean="0">
                <a:solidFill>
                  <a:schemeClr val="bg1"/>
                </a:solidFill>
                <a:latin typeface="Arial" panose="020B0604020202020204" pitchFamily="34" charset="0"/>
                <a:cs typeface="Arial" panose="020B0604020202020204" pitchFamily="34" charset="0"/>
              </a:rPr>
              <a:t>Ratnarajah</a:t>
            </a:r>
            <a:endParaRPr lang="en-US" sz="3600" b="1"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Chair</a:t>
            </a:r>
            <a:endParaRPr lang="en-GB" sz="2400" dirty="0">
              <a:solidFill>
                <a:schemeClr val="bg1"/>
              </a:solidFill>
              <a:latin typeface="Arial" panose="020B0604020202020204" pitchFamily="34" charset="0"/>
              <a:cs typeface="Arial" panose="020B0604020202020204" pitchFamily="34" charset="0"/>
            </a:endParaRPr>
          </a:p>
        </p:txBody>
      </p:sp>
      <p:pic>
        <p:nvPicPr>
          <p:cNvPr id="14" name="Picture 13" descr="A person in a suit&#10;&#10;Description automatically generated">
            <a:extLst>
              <a:ext uri="{FF2B5EF4-FFF2-40B4-BE49-F238E27FC236}">
                <a16:creationId xmlns:a16="http://schemas.microsoft.com/office/drawing/2014/main" id="{33E5537D-58D9-CDE4-87A7-D08B9AF23872}"/>
              </a:ext>
            </a:extLst>
          </p:cNvPr>
          <p:cNvPicPr>
            <a:picLocks noChangeAspect="1"/>
          </p:cNvPicPr>
          <p:nvPr/>
        </p:nvPicPr>
        <p:blipFill>
          <a:blip r:embed="rId4"/>
          <a:stretch>
            <a:fillRect/>
          </a:stretch>
        </p:blipFill>
        <p:spPr>
          <a:xfrm>
            <a:off x="855957" y="-494675"/>
            <a:ext cx="13368499" cy="7352675"/>
          </a:xfrm>
          <a:prstGeom prst="rect">
            <a:avLst/>
          </a:prstGeom>
        </p:spPr>
      </p:pic>
    </p:spTree>
    <p:extLst>
      <p:ext uri="{BB962C8B-B14F-4D97-AF65-F5344CB8AC3E}">
        <p14:creationId xmlns:p14="http://schemas.microsoft.com/office/powerpoint/2010/main" val="2571087051"/>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574E5C-F61D-874E-B52D-61EEA660CE24}"/>
              </a:ext>
            </a:extLst>
          </p:cNvPr>
          <p:cNvSpPr>
            <a:spLocks noGrp="1"/>
          </p:cNvSpPr>
          <p:nvPr>
            <p:ph idx="1"/>
          </p:nvPr>
        </p:nvSpPr>
        <p:spPr>
          <a:xfrm>
            <a:off x="459030" y="1963373"/>
            <a:ext cx="11582715" cy="4351338"/>
          </a:xfrm>
        </p:spPr>
        <p:txBody>
          <a:bodyPr>
            <a:normAutofit/>
          </a:bodyPr>
          <a:lstStyle/>
          <a:p>
            <a:pPr marL="342900" lvl="0" indent="-342900">
              <a:spcAft>
                <a:spcPts val="0"/>
              </a:spcAft>
              <a:buClr>
                <a:srgbClr val="E6963F"/>
              </a:buClr>
              <a:buFont typeface="Symbol" panose="05050102010706020507" pitchFamily="18" charset="2"/>
              <a:buChar char=""/>
            </a:pPr>
            <a:r>
              <a:rPr lang="en-GB" sz="2400" dirty="0">
                <a:solidFill>
                  <a:schemeClr val="tx1">
                    <a:lumMod val="75000"/>
                    <a:lumOff val="25000"/>
                  </a:schemeClr>
                </a:solidFill>
                <a:ea typeface="Calibri" panose="020F0502020204030204" pitchFamily="34" charset="0"/>
              </a:rPr>
              <a:t>Revenue performance – performance deficit plan of £12.4m</a:t>
            </a:r>
          </a:p>
          <a:p>
            <a:pPr marL="342900" lvl="0" indent="-342900">
              <a:spcAft>
                <a:spcPts val="0"/>
              </a:spcAft>
              <a:buClr>
                <a:srgbClr val="E6963F"/>
              </a:buClr>
              <a:buFont typeface="Symbol" panose="05050102010706020507" pitchFamily="18" charset="2"/>
              <a:buChar char=""/>
            </a:pPr>
            <a:r>
              <a:rPr lang="en-GB" sz="2400" dirty="0">
                <a:solidFill>
                  <a:schemeClr val="tx1">
                    <a:lumMod val="75000"/>
                    <a:lumOff val="25000"/>
                  </a:schemeClr>
                </a:solidFill>
                <a:ea typeface="Calibri" panose="020F0502020204030204" pitchFamily="34" charset="0"/>
              </a:rPr>
              <a:t>Likely forecast outturn performance deficit of £12.4m</a:t>
            </a:r>
          </a:p>
          <a:p>
            <a:pPr marL="342900" lvl="0" indent="-342900">
              <a:spcAft>
                <a:spcPts val="0"/>
              </a:spcAft>
              <a:buClr>
                <a:srgbClr val="E6963F"/>
              </a:buClr>
              <a:buFont typeface="Symbol" panose="05050102010706020507" pitchFamily="18" charset="2"/>
              <a:buChar char=""/>
            </a:pPr>
            <a:r>
              <a:rPr lang="en-GB" sz="2400" dirty="0">
                <a:solidFill>
                  <a:schemeClr val="tx1">
                    <a:lumMod val="75000"/>
                    <a:lumOff val="25000"/>
                  </a:schemeClr>
                </a:solidFill>
                <a:ea typeface="Calibri" panose="020F0502020204030204" pitchFamily="34" charset="0"/>
              </a:rPr>
              <a:t>Year end cash forecast of £1.7m</a:t>
            </a:r>
          </a:p>
          <a:p>
            <a:pPr marL="342900" indent="-342900">
              <a:buClr>
                <a:srgbClr val="E6963F"/>
              </a:buClr>
              <a:buFont typeface="Symbol" panose="05050102010706020507" pitchFamily="18" charset="2"/>
              <a:buChar char=""/>
            </a:pPr>
            <a:r>
              <a:rPr lang="en-GB" sz="2400" dirty="0">
                <a:solidFill>
                  <a:schemeClr val="tx1">
                    <a:lumMod val="75000"/>
                    <a:lumOff val="25000"/>
                  </a:schemeClr>
                </a:solidFill>
                <a:ea typeface="Calibri" panose="020F0502020204030204" pitchFamily="34" charset="0"/>
              </a:rPr>
              <a:t>Capital plan £19.5m which includes completing the new theatres </a:t>
            </a:r>
            <a:r>
              <a:rPr lang="en-GB" sz="2400" dirty="0" smtClean="0">
                <a:solidFill>
                  <a:schemeClr val="tx1">
                    <a:lumMod val="75000"/>
                    <a:lumOff val="25000"/>
                  </a:schemeClr>
                </a:solidFill>
                <a:ea typeface="Calibri" panose="020F0502020204030204" pitchFamily="34" charset="0"/>
              </a:rPr>
              <a:t/>
            </a:r>
            <a:br>
              <a:rPr lang="en-GB" sz="2400" dirty="0" smtClean="0">
                <a:solidFill>
                  <a:schemeClr val="tx1">
                    <a:lumMod val="75000"/>
                    <a:lumOff val="25000"/>
                  </a:schemeClr>
                </a:solidFill>
                <a:ea typeface="Calibri" panose="020F0502020204030204" pitchFamily="34" charset="0"/>
              </a:rPr>
            </a:br>
            <a:r>
              <a:rPr lang="en-GB" sz="2400" dirty="0" smtClean="0">
                <a:solidFill>
                  <a:schemeClr val="tx1">
                    <a:lumMod val="75000"/>
                    <a:lumOff val="25000"/>
                  </a:schemeClr>
                </a:solidFill>
                <a:ea typeface="Calibri" panose="020F0502020204030204" pitchFamily="34" charset="0"/>
              </a:rPr>
              <a:t>and </a:t>
            </a:r>
            <a:r>
              <a:rPr lang="en-GB" sz="2400" dirty="0">
                <a:solidFill>
                  <a:schemeClr val="tx1">
                    <a:lumMod val="75000"/>
                    <a:lumOff val="25000"/>
                  </a:schemeClr>
                </a:solidFill>
                <a:ea typeface="Calibri" panose="020F0502020204030204" pitchFamily="34" charset="0"/>
              </a:rPr>
              <a:t>community diagnostic hubs</a:t>
            </a:r>
          </a:p>
          <a:p>
            <a:pPr marL="342900" indent="-342900">
              <a:buClr>
                <a:srgbClr val="E6963F"/>
              </a:buClr>
              <a:buFont typeface="Symbol" panose="05050102010706020507" pitchFamily="18" charset="2"/>
              <a:buChar char=""/>
            </a:pPr>
            <a:r>
              <a:rPr lang="en-US" sz="2400" dirty="0">
                <a:solidFill>
                  <a:schemeClr val="tx1">
                    <a:lumMod val="75000"/>
                    <a:lumOff val="25000"/>
                  </a:schemeClr>
                </a:solidFill>
                <a:ea typeface="Calibri" panose="020F0502020204030204" pitchFamily="34" charset="0"/>
              </a:rPr>
              <a:t>IFRS 16 lease plan £12.3m</a:t>
            </a:r>
            <a:endParaRPr lang="en-GB" sz="2400" dirty="0">
              <a:solidFill>
                <a:schemeClr val="tx1">
                  <a:lumMod val="75000"/>
                  <a:lumOff val="25000"/>
                </a:schemeClr>
              </a:solidFill>
              <a:ea typeface="Calibri" panose="020F0502020204030204" pitchFamily="34" charset="0"/>
            </a:endParaRPr>
          </a:p>
          <a:p>
            <a:pPr marL="342900" indent="-342900">
              <a:buClr>
                <a:srgbClr val="E6963F"/>
              </a:buClr>
              <a:buFont typeface="Symbol" panose="05050102010706020507" pitchFamily="18" charset="2"/>
              <a:buChar char=""/>
            </a:pPr>
            <a:r>
              <a:rPr lang="en-GB" sz="2400" dirty="0">
                <a:solidFill>
                  <a:schemeClr val="tx1">
                    <a:lumMod val="75000"/>
                    <a:lumOff val="25000"/>
                  </a:schemeClr>
                </a:solidFill>
                <a:ea typeface="Calibri" panose="020F0502020204030204" pitchFamily="34" charset="0"/>
              </a:rPr>
              <a:t>Managing financial pressures – inflation, energy and pay</a:t>
            </a:r>
          </a:p>
          <a:p>
            <a:pPr marL="342900" indent="-342900">
              <a:buClr>
                <a:srgbClr val="E6963F"/>
              </a:buClr>
              <a:buFont typeface="Symbol" panose="05050102010706020507" pitchFamily="18" charset="2"/>
              <a:buChar char=""/>
            </a:pPr>
            <a:r>
              <a:rPr lang="en-GB" sz="2400" dirty="0">
                <a:solidFill>
                  <a:schemeClr val="tx1">
                    <a:lumMod val="75000"/>
                    <a:lumOff val="25000"/>
                  </a:schemeClr>
                </a:solidFill>
                <a:ea typeface="Calibri" panose="020F0502020204030204" pitchFamily="34" charset="0"/>
              </a:rPr>
              <a:t>Very challenging cost improvement requirements of £19.3m</a:t>
            </a:r>
            <a:endParaRPr lang="en-US" sz="2400" dirty="0">
              <a:solidFill>
                <a:schemeClr val="tx1">
                  <a:lumMod val="75000"/>
                  <a:lumOff val="25000"/>
                </a:schemeClr>
              </a:solidFill>
              <a:ea typeface="Calibri" panose="020F0502020204030204" pitchFamily="34" charset="0"/>
            </a:endParaRPr>
          </a:p>
          <a:p>
            <a:pPr marL="0" indent="0">
              <a:buClr>
                <a:srgbClr val="E6963F"/>
              </a:buClr>
              <a:buNone/>
            </a:pPr>
            <a:endParaRPr lang="en-US" sz="3200" dirty="0">
              <a:solidFill>
                <a:schemeClr val="tx1">
                  <a:lumMod val="75000"/>
                  <a:lumOff val="25000"/>
                </a:schemeClr>
              </a:solidFill>
            </a:endParaRPr>
          </a:p>
        </p:txBody>
      </p:sp>
      <p:sp>
        <p:nvSpPr>
          <p:cNvPr id="6" name="Rectangle 5">
            <a:extLst>
              <a:ext uri="{FF2B5EF4-FFF2-40B4-BE49-F238E27FC236}">
                <a16:creationId xmlns:a16="http://schemas.microsoft.com/office/drawing/2014/main" id="{03D9DED4-5181-6340-8057-A5401AD820A1}"/>
              </a:ext>
            </a:extLst>
          </p:cNvPr>
          <p:cNvSpPr/>
          <p:nvPr/>
        </p:nvSpPr>
        <p:spPr>
          <a:xfrm>
            <a:off x="0" y="0"/>
            <a:ext cx="12192000" cy="1895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7">
            <a:extLst>
              <a:ext uri="{FF2B5EF4-FFF2-40B4-BE49-F238E27FC236}">
                <a16:creationId xmlns:a16="http://schemas.microsoft.com/office/drawing/2014/main" id="{983714FD-1719-5546-971C-BFF0D4371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637072"/>
          </a:xfrm>
          <a:prstGeom prst="rect">
            <a:avLst/>
          </a:prstGeom>
        </p:spPr>
      </p:pic>
      <p:sp>
        <p:nvSpPr>
          <p:cNvPr id="8" name="Rectangle 7">
            <a:extLst>
              <a:ext uri="{FF2B5EF4-FFF2-40B4-BE49-F238E27FC236}">
                <a16:creationId xmlns:a16="http://schemas.microsoft.com/office/drawing/2014/main" id="{ECA60B4B-BB88-2243-8A32-16E189193C9C}"/>
              </a:ext>
            </a:extLst>
          </p:cNvPr>
          <p:cNvSpPr/>
          <p:nvPr/>
        </p:nvSpPr>
        <p:spPr>
          <a:xfrm>
            <a:off x="0" y="1545221"/>
            <a:ext cx="4464684" cy="430887"/>
          </a:xfrm>
          <a:prstGeom prst="rect">
            <a:avLst/>
          </a:prstGeom>
        </p:spPr>
        <p:txBody>
          <a:bodyPr wrap="none">
            <a:spAutoFit/>
          </a:bodyPr>
          <a:lstStyle/>
          <a:p>
            <a:pPr lvl="1">
              <a:defRPr/>
            </a:pPr>
            <a:r>
              <a:rPr lang="en-GB" sz="2200" b="1">
                <a:solidFill>
                  <a:srgbClr val="0069B3"/>
                </a:solidFill>
                <a:latin typeface="Arial"/>
                <a:cs typeface="Arial"/>
              </a:rPr>
              <a:t>Looking forward to 2023/24</a:t>
            </a:r>
          </a:p>
        </p:txBody>
      </p:sp>
    </p:spTree>
    <p:extLst>
      <p:ext uri="{BB962C8B-B14F-4D97-AF65-F5344CB8AC3E}">
        <p14:creationId xmlns:p14="http://schemas.microsoft.com/office/powerpoint/2010/main" val="37863811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574E5C-F61D-874E-B52D-61EEA660CE24}"/>
              </a:ext>
            </a:extLst>
          </p:cNvPr>
          <p:cNvSpPr>
            <a:spLocks noGrp="1"/>
          </p:cNvSpPr>
          <p:nvPr>
            <p:ph idx="1"/>
          </p:nvPr>
        </p:nvSpPr>
        <p:spPr>
          <a:xfrm>
            <a:off x="0" y="1790295"/>
            <a:ext cx="12192000" cy="4295274"/>
          </a:xfrm>
        </p:spPr>
        <p:txBody>
          <a:bodyPr>
            <a:noAutofit/>
          </a:bodyPr>
          <a:lstStyle/>
          <a:p>
            <a:pPr marL="457200" lvl="1" indent="0" algn="just">
              <a:buClr>
                <a:srgbClr val="BA1282"/>
              </a:buClr>
              <a:buSzPct val="150000"/>
              <a:buNone/>
            </a:pPr>
            <a:endParaRPr lang="en-GB" sz="600" b="1" dirty="0">
              <a:solidFill>
                <a:schemeClr val="tx1">
                  <a:lumMod val="75000"/>
                  <a:lumOff val="25000"/>
                </a:schemeClr>
              </a:solidFill>
            </a:endParaRPr>
          </a:p>
          <a:p>
            <a:pPr lvl="1">
              <a:lnSpc>
                <a:spcPct val="120000"/>
              </a:lnSpc>
              <a:buClr>
                <a:srgbClr val="B91281"/>
              </a:buClr>
              <a:buSzPct val="150000"/>
            </a:pPr>
            <a:r>
              <a:rPr lang="en-US" sz="2000" dirty="0">
                <a:solidFill>
                  <a:schemeClr val="tx1">
                    <a:lumMod val="75000"/>
                    <a:lumOff val="25000"/>
                  </a:schemeClr>
                </a:solidFill>
              </a:rPr>
              <a:t>Re-structure of the Estates </a:t>
            </a:r>
            <a:r>
              <a:rPr lang="en-US" sz="2000" dirty="0" smtClean="0">
                <a:solidFill>
                  <a:schemeClr val="tx1">
                    <a:lumMod val="75000"/>
                    <a:lumOff val="25000"/>
                  </a:schemeClr>
                </a:solidFill>
              </a:rPr>
              <a:t>and </a:t>
            </a:r>
            <a:r>
              <a:rPr lang="en-US" sz="2000" dirty="0">
                <a:solidFill>
                  <a:schemeClr val="tx1">
                    <a:lumMod val="75000"/>
                    <a:lumOff val="25000"/>
                  </a:schemeClr>
                </a:solidFill>
              </a:rPr>
              <a:t>Facilities </a:t>
            </a:r>
            <a:r>
              <a:rPr lang="en-US" sz="2000" dirty="0" smtClean="0">
                <a:solidFill>
                  <a:schemeClr val="tx1">
                    <a:lumMod val="75000"/>
                    <a:lumOff val="25000"/>
                  </a:schemeClr>
                </a:solidFill>
              </a:rPr>
              <a:t>Team and development </a:t>
            </a:r>
            <a:r>
              <a:rPr lang="en-US" sz="2000" dirty="0">
                <a:solidFill>
                  <a:schemeClr val="tx1">
                    <a:lumMod val="75000"/>
                    <a:lumOff val="25000"/>
                  </a:schemeClr>
                </a:solidFill>
              </a:rPr>
              <a:t>of </a:t>
            </a:r>
            <a:r>
              <a:rPr lang="en-US" sz="2000" dirty="0" smtClean="0">
                <a:solidFill>
                  <a:schemeClr val="tx1">
                    <a:lumMod val="75000"/>
                    <a:lumOff val="25000"/>
                  </a:schemeClr>
                </a:solidFill>
              </a:rPr>
              <a:t>iFM </a:t>
            </a:r>
            <a:r>
              <a:rPr lang="en-US" sz="2000" dirty="0">
                <a:solidFill>
                  <a:schemeClr val="tx1">
                    <a:lumMod val="75000"/>
                    <a:lumOff val="25000"/>
                  </a:schemeClr>
                </a:solidFill>
              </a:rPr>
              <a:t>g</a:t>
            </a:r>
            <a:r>
              <a:rPr lang="en-US" sz="2000" dirty="0" smtClean="0">
                <a:solidFill>
                  <a:schemeClr val="tx1">
                    <a:lumMod val="75000"/>
                    <a:lumOff val="25000"/>
                  </a:schemeClr>
                </a:solidFill>
              </a:rPr>
              <a:t>overnance </a:t>
            </a:r>
            <a:r>
              <a:rPr lang="en-US" sz="2000" dirty="0">
                <a:solidFill>
                  <a:schemeClr val="tx1">
                    <a:lumMod val="75000"/>
                    <a:lumOff val="25000"/>
                  </a:schemeClr>
                </a:solidFill>
              </a:rPr>
              <a:t>m</a:t>
            </a:r>
            <a:r>
              <a:rPr lang="en-US" sz="2000" dirty="0" smtClean="0">
                <a:solidFill>
                  <a:schemeClr val="tx1">
                    <a:lumMod val="75000"/>
                    <a:lumOff val="25000"/>
                  </a:schemeClr>
                </a:solidFill>
              </a:rPr>
              <a:t>odel </a:t>
            </a:r>
          </a:p>
          <a:p>
            <a:pPr lvl="1">
              <a:lnSpc>
                <a:spcPct val="120000"/>
              </a:lnSpc>
              <a:buClr>
                <a:srgbClr val="B91281"/>
              </a:buClr>
              <a:buSzPct val="150000"/>
            </a:pPr>
            <a:r>
              <a:rPr lang="en-US" sz="2000" dirty="0" smtClean="0">
                <a:solidFill>
                  <a:schemeClr val="tx1">
                    <a:lumMod val="75000"/>
                    <a:lumOff val="25000"/>
                  </a:schemeClr>
                </a:solidFill>
              </a:rPr>
              <a:t>Management </a:t>
            </a:r>
            <a:r>
              <a:rPr lang="en-US" sz="2000" dirty="0">
                <a:solidFill>
                  <a:schemeClr val="tx1">
                    <a:lumMod val="75000"/>
                    <a:lumOff val="25000"/>
                  </a:schemeClr>
                </a:solidFill>
              </a:rPr>
              <a:t>of key Capital projects excess of £30m </a:t>
            </a:r>
            <a:endParaRPr lang="en-US" sz="2000" dirty="0" smtClean="0">
              <a:solidFill>
                <a:schemeClr val="tx1">
                  <a:lumMod val="75000"/>
                  <a:lumOff val="25000"/>
                </a:schemeClr>
              </a:solidFill>
            </a:endParaRPr>
          </a:p>
          <a:p>
            <a:pPr lvl="1">
              <a:lnSpc>
                <a:spcPct val="120000"/>
              </a:lnSpc>
              <a:buClr>
                <a:srgbClr val="B91281"/>
              </a:buClr>
              <a:buSzPct val="150000"/>
            </a:pPr>
            <a:r>
              <a:rPr lang="en-GB" sz="2000" dirty="0" smtClean="0">
                <a:solidFill>
                  <a:schemeClr val="tx1">
                    <a:lumMod val="75000"/>
                    <a:lumOff val="25000"/>
                  </a:schemeClr>
                </a:solidFill>
              </a:rPr>
              <a:t>Completion </a:t>
            </a:r>
            <a:r>
              <a:rPr lang="en-GB" sz="2000" dirty="0">
                <a:solidFill>
                  <a:schemeClr val="tx1">
                    <a:lumMod val="75000"/>
                    <a:lumOff val="25000"/>
                  </a:schemeClr>
                </a:solidFill>
              </a:rPr>
              <a:t>of </a:t>
            </a:r>
            <a:r>
              <a:rPr lang="en-GB" sz="2000" dirty="0" smtClean="0">
                <a:solidFill>
                  <a:schemeClr val="tx1">
                    <a:lumMod val="75000"/>
                    <a:lumOff val="25000"/>
                  </a:schemeClr>
                </a:solidFill>
              </a:rPr>
              <a:t>a </a:t>
            </a:r>
            <a:r>
              <a:rPr lang="en-GB" sz="2000" dirty="0">
                <a:solidFill>
                  <a:schemeClr val="tx1">
                    <a:lumMod val="75000"/>
                    <a:lumOff val="25000"/>
                  </a:schemeClr>
                </a:solidFill>
              </a:rPr>
              <a:t>6 Facet Survey building </a:t>
            </a:r>
            <a:r>
              <a:rPr lang="en-GB" sz="2000" dirty="0" smtClean="0">
                <a:solidFill>
                  <a:schemeClr val="tx1">
                    <a:lumMod val="75000"/>
                    <a:lumOff val="25000"/>
                  </a:schemeClr>
                </a:solidFill>
              </a:rPr>
              <a:t>overlay, highlighting </a:t>
            </a:r>
            <a:r>
              <a:rPr lang="en-GB" sz="2000" dirty="0">
                <a:solidFill>
                  <a:schemeClr val="tx1">
                    <a:lumMod val="75000"/>
                    <a:lumOff val="25000"/>
                  </a:schemeClr>
                </a:solidFill>
              </a:rPr>
              <a:t>the high and significant Estates </a:t>
            </a:r>
            <a:r>
              <a:rPr lang="en-GB" sz="2000" dirty="0" smtClean="0">
                <a:solidFill>
                  <a:schemeClr val="tx1">
                    <a:lumMod val="75000"/>
                    <a:lumOff val="25000"/>
                  </a:schemeClr>
                </a:solidFill>
              </a:rPr>
              <a:t>risks, enabling creation </a:t>
            </a:r>
            <a:r>
              <a:rPr lang="en-GB" sz="2000" dirty="0">
                <a:solidFill>
                  <a:schemeClr val="tx1">
                    <a:lumMod val="75000"/>
                    <a:lumOff val="25000"/>
                  </a:schemeClr>
                </a:solidFill>
              </a:rPr>
              <a:t>of </a:t>
            </a:r>
            <a:r>
              <a:rPr lang="en-GB" sz="2000" dirty="0" smtClean="0">
                <a:solidFill>
                  <a:schemeClr val="tx1">
                    <a:lumMod val="75000"/>
                    <a:lumOff val="25000"/>
                  </a:schemeClr>
                </a:solidFill>
              </a:rPr>
              <a:t>a Capital </a:t>
            </a:r>
            <a:r>
              <a:rPr lang="en-GB" sz="2000" dirty="0">
                <a:solidFill>
                  <a:schemeClr val="tx1">
                    <a:lumMod val="75000"/>
                    <a:lumOff val="25000"/>
                  </a:schemeClr>
                </a:solidFill>
              </a:rPr>
              <a:t>Investment </a:t>
            </a:r>
            <a:r>
              <a:rPr lang="en-GB" sz="2000" dirty="0" smtClean="0">
                <a:solidFill>
                  <a:schemeClr val="tx1">
                    <a:lumMod val="75000"/>
                    <a:lumOff val="25000"/>
                  </a:schemeClr>
                </a:solidFill>
              </a:rPr>
              <a:t>Plan</a:t>
            </a:r>
          </a:p>
          <a:p>
            <a:pPr lvl="1">
              <a:lnSpc>
                <a:spcPct val="120000"/>
              </a:lnSpc>
              <a:buClr>
                <a:srgbClr val="B91281"/>
              </a:buClr>
              <a:buSzPct val="150000"/>
            </a:pPr>
            <a:r>
              <a:rPr lang="en-US" sz="2000" dirty="0" smtClean="0">
                <a:solidFill>
                  <a:schemeClr val="tx1">
                    <a:lumMod val="75000"/>
                    <a:lumOff val="25000"/>
                  </a:schemeClr>
                </a:solidFill>
              </a:rPr>
              <a:t>Development of the iFM Computer Aided Facilities Management system</a:t>
            </a:r>
          </a:p>
          <a:p>
            <a:pPr lvl="1">
              <a:lnSpc>
                <a:spcPct val="120000"/>
              </a:lnSpc>
              <a:buClr>
                <a:srgbClr val="B91281"/>
              </a:buClr>
              <a:buSzPct val="150000"/>
            </a:pPr>
            <a:r>
              <a:rPr lang="en-US" sz="2000" dirty="0" smtClean="0">
                <a:solidFill>
                  <a:schemeClr val="tx1">
                    <a:lumMod val="75000"/>
                    <a:lumOff val="25000"/>
                  </a:schemeClr>
                </a:solidFill>
              </a:rPr>
              <a:t>Implementation </a:t>
            </a:r>
            <a:r>
              <a:rPr lang="en-US" sz="2000" dirty="0">
                <a:solidFill>
                  <a:schemeClr val="tx1">
                    <a:lumMod val="75000"/>
                    <a:lumOff val="25000"/>
                  </a:schemeClr>
                </a:solidFill>
              </a:rPr>
              <a:t>of the Green Plan action plans to meet the 2040 NHS net-zero </a:t>
            </a:r>
            <a:r>
              <a:rPr lang="en-US" sz="2000" dirty="0" smtClean="0">
                <a:solidFill>
                  <a:schemeClr val="tx1">
                    <a:lumMod val="75000"/>
                    <a:lumOff val="25000"/>
                  </a:schemeClr>
                </a:solidFill>
              </a:rPr>
              <a:t>targets</a:t>
            </a:r>
          </a:p>
          <a:p>
            <a:pPr lvl="1">
              <a:lnSpc>
                <a:spcPct val="120000"/>
              </a:lnSpc>
              <a:buClr>
                <a:srgbClr val="B91281"/>
              </a:buClr>
              <a:buSzPct val="150000"/>
            </a:pPr>
            <a:r>
              <a:rPr lang="en-US" sz="2000" dirty="0" smtClean="0">
                <a:solidFill>
                  <a:schemeClr val="tx1">
                    <a:lumMod val="75000"/>
                    <a:lumOff val="25000"/>
                  </a:schemeClr>
                </a:solidFill>
              </a:rPr>
              <a:t>Catering </a:t>
            </a:r>
            <a:r>
              <a:rPr lang="en-US" sz="2000" dirty="0">
                <a:solidFill>
                  <a:schemeClr val="tx1">
                    <a:lumMod val="75000"/>
                    <a:lumOff val="25000"/>
                  </a:schemeClr>
                </a:solidFill>
              </a:rPr>
              <a:t>Team won NHSE Catering of the Year Award </a:t>
            </a:r>
            <a:endParaRPr lang="en-US" sz="2000" dirty="0" smtClean="0">
              <a:solidFill>
                <a:schemeClr val="tx1">
                  <a:lumMod val="75000"/>
                  <a:lumOff val="25000"/>
                </a:schemeClr>
              </a:solidFill>
            </a:endParaRPr>
          </a:p>
          <a:p>
            <a:pPr lvl="1">
              <a:lnSpc>
                <a:spcPct val="120000"/>
              </a:lnSpc>
              <a:buClr>
                <a:srgbClr val="B91281"/>
              </a:buClr>
              <a:buSzPct val="150000"/>
            </a:pPr>
            <a:r>
              <a:rPr lang="en-US" sz="2000" dirty="0" smtClean="0">
                <a:solidFill>
                  <a:schemeClr val="tx1">
                    <a:lumMod val="75000"/>
                    <a:lumOff val="25000"/>
                  </a:schemeClr>
                </a:solidFill>
              </a:rPr>
              <a:t>1,500 pieces of new medical equipment procured and commissioned</a:t>
            </a:r>
            <a:endParaRPr lang="en-US" sz="2000" dirty="0">
              <a:solidFill>
                <a:schemeClr val="tx1">
                  <a:lumMod val="75000"/>
                  <a:lumOff val="25000"/>
                </a:schemeClr>
              </a:solidFill>
            </a:endParaRPr>
          </a:p>
        </p:txBody>
      </p:sp>
      <p:sp>
        <p:nvSpPr>
          <p:cNvPr id="7" name="Rectangle 6">
            <a:extLst>
              <a:ext uri="{FF2B5EF4-FFF2-40B4-BE49-F238E27FC236}">
                <a16:creationId xmlns:a16="http://schemas.microsoft.com/office/drawing/2014/main" id="{1D8B9EB9-A528-B54D-B5BF-68A0CEB9EA14}"/>
              </a:ext>
            </a:extLst>
          </p:cNvPr>
          <p:cNvSpPr/>
          <p:nvPr/>
        </p:nvSpPr>
        <p:spPr>
          <a:xfrm>
            <a:off x="0" y="0"/>
            <a:ext cx="12192000" cy="1398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14"/>
            <a:ext cx="12214044" cy="1640031"/>
          </a:xfrm>
          <a:prstGeom prst="rect">
            <a:avLst/>
          </a:prstGeom>
        </p:spPr>
      </p:pic>
      <p:sp>
        <p:nvSpPr>
          <p:cNvPr id="2" name="Rectangle 1"/>
          <p:cNvSpPr/>
          <p:nvPr/>
        </p:nvSpPr>
        <p:spPr>
          <a:xfrm>
            <a:off x="24384" y="1536191"/>
            <a:ext cx="3652731" cy="397032"/>
          </a:xfrm>
          <a:prstGeom prst="rect">
            <a:avLst/>
          </a:prstGeom>
        </p:spPr>
        <p:txBody>
          <a:bodyPr wrap="none">
            <a:spAutoFit/>
          </a:bodyPr>
          <a:lstStyle/>
          <a:p>
            <a:pPr lvl="1">
              <a:lnSpc>
                <a:spcPct val="90000"/>
              </a:lnSpc>
              <a:spcBef>
                <a:spcPts val="500"/>
              </a:spcBef>
              <a:buClr>
                <a:srgbClr val="0069B3"/>
              </a:buClr>
              <a:defRPr/>
            </a:pPr>
            <a:r>
              <a:rPr lang="en-GB" sz="2200" b="1" dirty="0">
                <a:solidFill>
                  <a:srgbClr val="0069B3"/>
                </a:solidFill>
                <a:latin typeface="Arial"/>
                <a:cs typeface="Arial"/>
              </a:rPr>
              <a:t>A look back at 2022/23</a:t>
            </a:r>
          </a:p>
        </p:txBody>
      </p:sp>
    </p:spTree>
    <p:extLst>
      <p:ext uri="{BB962C8B-B14F-4D97-AF65-F5344CB8AC3E}">
        <p14:creationId xmlns:p14="http://schemas.microsoft.com/office/powerpoint/2010/main" val="2951429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574E5C-F61D-874E-B52D-61EEA660CE24}"/>
              </a:ext>
            </a:extLst>
          </p:cNvPr>
          <p:cNvSpPr>
            <a:spLocks noGrp="1"/>
          </p:cNvSpPr>
          <p:nvPr>
            <p:ph idx="1"/>
          </p:nvPr>
        </p:nvSpPr>
        <p:spPr>
          <a:xfrm>
            <a:off x="0" y="1774535"/>
            <a:ext cx="12192000" cy="3820149"/>
          </a:xfrm>
          <a:solidFill>
            <a:schemeClr val="bg1"/>
          </a:solidFill>
        </p:spPr>
        <p:txBody>
          <a:bodyPr>
            <a:normAutofit fontScale="25000" lnSpcReduction="20000"/>
          </a:bodyPr>
          <a:lstStyle/>
          <a:p>
            <a:pPr lvl="1">
              <a:lnSpc>
                <a:spcPct val="120000"/>
              </a:lnSpc>
              <a:buClr>
                <a:srgbClr val="B91281"/>
              </a:buClr>
              <a:buSzPct val="150000"/>
            </a:pPr>
            <a:endParaRPr lang="en-US" sz="4000" dirty="0">
              <a:solidFill>
                <a:schemeClr val="tx1">
                  <a:lumMod val="75000"/>
                  <a:lumOff val="25000"/>
                </a:schemeClr>
              </a:solidFill>
            </a:endParaRPr>
          </a:p>
          <a:p>
            <a:pPr lvl="1">
              <a:lnSpc>
                <a:spcPct val="120000"/>
              </a:lnSpc>
              <a:buClr>
                <a:srgbClr val="B91281"/>
              </a:buClr>
              <a:buSzPct val="150000"/>
            </a:pPr>
            <a:r>
              <a:rPr lang="en-US" sz="8000" dirty="0" smtClean="0">
                <a:solidFill>
                  <a:schemeClr val="tx1">
                    <a:lumMod val="75000"/>
                    <a:lumOff val="25000"/>
                  </a:schemeClr>
                </a:solidFill>
              </a:rPr>
              <a:t>Developing </a:t>
            </a:r>
            <a:r>
              <a:rPr lang="en-US" sz="8000" dirty="0">
                <a:solidFill>
                  <a:schemeClr val="tx1">
                    <a:lumMod val="75000"/>
                    <a:lumOff val="25000"/>
                  </a:schemeClr>
                </a:solidFill>
              </a:rPr>
              <a:t>a revised Bolton FT m</a:t>
            </a:r>
            <a:r>
              <a:rPr lang="en-US" sz="8000" dirty="0" smtClean="0">
                <a:solidFill>
                  <a:schemeClr val="tx1">
                    <a:lumMod val="75000"/>
                    <a:lumOff val="25000"/>
                  </a:schemeClr>
                </a:solidFill>
              </a:rPr>
              <a:t>aster plan</a:t>
            </a:r>
            <a:r>
              <a:rPr lang="en-US" sz="8000" dirty="0">
                <a:solidFill>
                  <a:schemeClr val="tx1">
                    <a:lumMod val="75000"/>
                    <a:lumOff val="25000"/>
                  </a:schemeClr>
                </a:solidFill>
              </a:rPr>
              <a:t>, to </a:t>
            </a:r>
            <a:r>
              <a:rPr lang="en-US" sz="8000" dirty="0" smtClean="0">
                <a:solidFill>
                  <a:schemeClr val="tx1">
                    <a:lumMod val="75000"/>
                    <a:lumOff val="25000"/>
                  </a:schemeClr>
                </a:solidFill>
              </a:rPr>
              <a:t>aligning to the </a:t>
            </a:r>
            <a:r>
              <a:rPr lang="en-US" sz="8000" dirty="0">
                <a:solidFill>
                  <a:schemeClr val="tx1">
                    <a:lumMod val="75000"/>
                    <a:lumOff val="25000"/>
                  </a:schemeClr>
                </a:solidFill>
              </a:rPr>
              <a:t>Clinical </a:t>
            </a:r>
            <a:r>
              <a:rPr lang="en-US" sz="8000" dirty="0" smtClean="0">
                <a:solidFill>
                  <a:schemeClr val="tx1">
                    <a:lumMod val="75000"/>
                    <a:lumOff val="25000"/>
                  </a:schemeClr>
                </a:solidFill>
              </a:rPr>
              <a:t>Strategy</a:t>
            </a:r>
          </a:p>
          <a:p>
            <a:pPr lvl="1">
              <a:lnSpc>
                <a:spcPct val="120000"/>
              </a:lnSpc>
              <a:buClr>
                <a:srgbClr val="B91281"/>
              </a:buClr>
              <a:buSzPct val="150000"/>
            </a:pPr>
            <a:r>
              <a:rPr lang="en-US" sz="8000" dirty="0" smtClean="0">
                <a:solidFill>
                  <a:schemeClr val="tx1">
                    <a:lumMod val="75000"/>
                    <a:lumOff val="25000"/>
                  </a:schemeClr>
                </a:solidFill>
              </a:rPr>
              <a:t>Creation of a new Estates Strategy</a:t>
            </a:r>
          </a:p>
          <a:p>
            <a:pPr lvl="1">
              <a:lnSpc>
                <a:spcPct val="120000"/>
              </a:lnSpc>
              <a:buClr>
                <a:srgbClr val="B91281"/>
              </a:buClr>
              <a:buSzPct val="150000"/>
            </a:pPr>
            <a:r>
              <a:rPr lang="en-US" sz="8000" dirty="0">
                <a:solidFill>
                  <a:schemeClr val="tx1">
                    <a:lumMod val="75000"/>
                    <a:lumOff val="25000"/>
                  </a:schemeClr>
                </a:solidFill>
              </a:rPr>
              <a:t>F</a:t>
            </a:r>
            <a:r>
              <a:rPr lang="en-US" sz="8000" dirty="0" smtClean="0">
                <a:solidFill>
                  <a:schemeClr val="tx1">
                    <a:lumMod val="75000"/>
                    <a:lumOff val="25000"/>
                  </a:schemeClr>
                </a:solidFill>
              </a:rPr>
              <a:t>our </a:t>
            </a:r>
            <a:r>
              <a:rPr lang="en-US" sz="8000" dirty="0">
                <a:solidFill>
                  <a:schemeClr val="tx1">
                    <a:lumMod val="75000"/>
                    <a:lumOff val="25000"/>
                  </a:schemeClr>
                </a:solidFill>
              </a:rPr>
              <a:t>new </a:t>
            </a:r>
            <a:r>
              <a:rPr lang="en-US" sz="8000" dirty="0" smtClean="0">
                <a:solidFill>
                  <a:schemeClr val="tx1">
                    <a:lumMod val="75000"/>
                    <a:lumOff val="25000"/>
                  </a:schemeClr>
                </a:solidFill>
              </a:rPr>
              <a:t>modular </a:t>
            </a:r>
            <a:r>
              <a:rPr lang="en-US" sz="8000" dirty="0">
                <a:solidFill>
                  <a:schemeClr val="tx1">
                    <a:lumMod val="75000"/>
                    <a:lumOff val="25000"/>
                  </a:schemeClr>
                </a:solidFill>
              </a:rPr>
              <a:t>t</a:t>
            </a:r>
            <a:r>
              <a:rPr lang="en-US" sz="8000" dirty="0" smtClean="0">
                <a:solidFill>
                  <a:schemeClr val="tx1">
                    <a:lumMod val="75000"/>
                    <a:lumOff val="25000"/>
                  </a:schemeClr>
                </a:solidFill>
              </a:rPr>
              <a:t>heatres </a:t>
            </a:r>
            <a:r>
              <a:rPr lang="en-US" sz="8000" dirty="0">
                <a:solidFill>
                  <a:schemeClr val="tx1">
                    <a:lumMod val="75000"/>
                    <a:lumOff val="25000"/>
                  </a:schemeClr>
                </a:solidFill>
              </a:rPr>
              <a:t>will be </a:t>
            </a:r>
            <a:r>
              <a:rPr lang="en-US" sz="8000" dirty="0" smtClean="0">
                <a:solidFill>
                  <a:schemeClr val="tx1">
                    <a:lumMod val="75000"/>
                    <a:lumOff val="25000"/>
                  </a:schemeClr>
                </a:solidFill>
              </a:rPr>
              <a:t>commissioned </a:t>
            </a:r>
            <a:r>
              <a:rPr lang="en-US" sz="8000" dirty="0">
                <a:solidFill>
                  <a:schemeClr val="tx1">
                    <a:lumMod val="75000"/>
                    <a:lumOff val="25000"/>
                  </a:schemeClr>
                </a:solidFill>
              </a:rPr>
              <a:t>in Q3 2023, ready for opening by December </a:t>
            </a:r>
            <a:r>
              <a:rPr lang="en-US" sz="8000" dirty="0" smtClean="0">
                <a:solidFill>
                  <a:schemeClr val="tx1">
                    <a:lumMod val="75000"/>
                    <a:lumOff val="25000"/>
                  </a:schemeClr>
                </a:solidFill>
              </a:rPr>
              <a:t>2023</a:t>
            </a:r>
            <a:endParaRPr lang="en-US" sz="8000" dirty="0">
              <a:solidFill>
                <a:schemeClr val="tx1">
                  <a:lumMod val="75000"/>
                  <a:lumOff val="25000"/>
                </a:schemeClr>
              </a:solidFill>
            </a:endParaRPr>
          </a:p>
          <a:p>
            <a:pPr lvl="1">
              <a:lnSpc>
                <a:spcPct val="120000"/>
              </a:lnSpc>
              <a:buClr>
                <a:srgbClr val="B91281"/>
              </a:buClr>
              <a:buSzPct val="150000"/>
            </a:pPr>
            <a:r>
              <a:rPr lang="en-US" sz="8000" dirty="0">
                <a:solidFill>
                  <a:schemeClr val="tx1">
                    <a:lumMod val="75000"/>
                    <a:lumOff val="25000"/>
                  </a:schemeClr>
                </a:solidFill>
              </a:rPr>
              <a:t>N</a:t>
            </a:r>
            <a:r>
              <a:rPr lang="en-US" sz="8000" dirty="0" smtClean="0">
                <a:solidFill>
                  <a:schemeClr val="tx1">
                    <a:lumMod val="75000"/>
                    <a:lumOff val="25000"/>
                  </a:schemeClr>
                </a:solidFill>
              </a:rPr>
              <a:t>ew </a:t>
            </a:r>
            <a:r>
              <a:rPr lang="en-US" sz="8000" dirty="0">
                <a:solidFill>
                  <a:schemeClr val="tx1">
                    <a:lumMod val="75000"/>
                    <a:lumOff val="25000"/>
                  </a:schemeClr>
                </a:solidFill>
              </a:rPr>
              <a:t>Community Diagnostic Centre </a:t>
            </a:r>
            <a:r>
              <a:rPr lang="en-US" sz="8000" dirty="0" smtClean="0">
                <a:solidFill>
                  <a:schemeClr val="tx1">
                    <a:lumMod val="75000"/>
                    <a:lumOff val="25000"/>
                  </a:schemeClr>
                </a:solidFill>
              </a:rPr>
              <a:t>to </a:t>
            </a:r>
            <a:r>
              <a:rPr lang="en-US" sz="8000" dirty="0">
                <a:solidFill>
                  <a:schemeClr val="tx1">
                    <a:lumMod val="75000"/>
                    <a:lumOff val="25000"/>
                  </a:schemeClr>
                </a:solidFill>
              </a:rPr>
              <a:t>be </a:t>
            </a:r>
            <a:r>
              <a:rPr lang="en-US" sz="8000" dirty="0" smtClean="0">
                <a:solidFill>
                  <a:schemeClr val="tx1">
                    <a:lumMod val="75000"/>
                    <a:lumOff val="25000"/>
                  </a:schemeClr>
                </a:solidFill>
              </a:rPr>
              <a:t>commissioned </a:t>
            </a:r>
            <a:r>
              <a:rPr lang="en-US" sz="8000" dirty="0">
                <a:solidFill>
                  <a:schemeClr val="tx1">
                    <a:lumMod val="75000"/>
                    <a:lumOff val="25000"/>
                  </a:schemeClr>
                </a:solidFill>
              </a:rPr>
              <a:t>Q1 2024, </a:t>
            </a:r>
            <a:r>
              <a:rPr lang="en-US" sz="8000" dirty="0" smtClean="0">
                <a:solidFill>
                  <a:schemeClr val="tx1">
                    <a:lumMod val="75000"/>
                    <a:lumOff val="25000"/>
                  </a:schemeClr>
                </a:solidFill>
              </a:rPr>
              <a:t>opening </a:t>
            </a:r>
            <a:r>
              <a:rPr lang="en-US" sz="8000" dirty="0">
                <a:solidFill>
                  <a:schemeClr val="tx1">
                    <a:lumMod val="75000"/>
                    <a:lumOff val="25000"/>
                  </a:schemeClr>
                </a:solidFill>
              </a:rPr>
              <a:t>by end of March 2</a:t>
            </a:r>
            <a:r>
              <a:rPr lang="en-US" sz="8000" dirty="0" smtClean="0">
                <a:solidFill>
                  <a:schemeClr val="tx1">
                    <a:lumMod val="75000"/>
                    <a:lumOff val="25000"/>
                  </a:schemeClr>
                </a:solidFill>
              </a:rPr>
              <a:t>024</a:t>
            </a:r>
            <a:endParaRPr lang="en-US" sz="8000" dirty="0">
              <a:solidFill>
                <a:schemeClr val="tx1">
                  <a:lumMod val="75000"/>
                  <a:lumOff val="25000"/>
                </a:schemeClr>
              </a:solidFill>
            </a:endParaRPr>
          </a:p>
          <a:p>
            <a:pPr lvl="1">
              <a:lnSpc>
                <a:spcPct val="120000"/>
              </a:lnSpc>
              <a:buClr>
                <a:srgbClr val="B91281"/>
              </a:buClr>
              <a:buSzPct val="150000"/>
            </a:pPr>
            <a:r>
              <a:rPr lang="en-US" sz="8000" dirty="0">
                <a:solidFill>
                  <a:schemeClr val="tx1">
                    <a:lumMod val="75000"/>
                    <a:lumOff val="25000"/>
                  </a:schemeClr>
                </a:solidFill>
              </a:rPr>
              <a:t>Design and build of the </a:t>
            </a:r>
            <a:r>
              <a:rPr lang="en-US" sz="8000" dirty="0" smtClean="0">
                <a:solidFill>
                  <a:schemeClr val="tx1">
                    <a:lumMod val="75000"/>
                    <a:lumOff val="25000"/>
                  </a:schemeClr>
                </a:solidFill>
              </a:rPr>
              <a:t>new </a:t>
            </a:r>
            <a:r>
              <a:rPr lang="en-US" sz="8000" dirty="0">
                <a:solidFill>
                  <a:schemeClr val="tx1">
                    <a:lumMod val="75000"/>
                    <a:lumOff val="25000"/>
                  </a:schemeClr>
                </a:solidFill>
              </a:rPr>
              <a:t>p</a:t>
            </a:r>
            <a:r>
              <a:rPr lang="en-US" sz="8000" dirty="0" smtClean="0">
                <a:solidFill>
                  <a:schemeClr val="tx1">
                    <a:lumMod val="75000"/>
                    <a:lumOff val="25000"/>
                  </a:schemeClr>
                </a:solidFill>
              </a:rPr>
              <a:t>aediatric </a:t>
            </a:r>
            <a:r>
              <a:rPr lang="en-US" sz="8000" dirty="0">
                <a:solidFill>
                  <a:schemeClr val="tx1">
                    <a:lumMod val="75000"/>
                    <a:lumOff val="25000"/>
                  </a:schemeClr>
                </a:solidFill>
              </a:rPr>
              <a:t>h</a:t>
            </a:r>
            <a:r>
              <a:rPr lang="en-US" sz="8000" dirty="0" smtClean="0">
                <a:solidFill>
                  <a:schemeClr val="tx1">
                    <a:lumMod val="75000"/>
                    <a:lumOff val="25000"/>
                  </a:schemeClr>
                </a:solidFill>
              </a:rPr>
              <a:t>ub </a:t>
            </a:r>
            <a:r>
              <a:rPr lang="en-US" sz="8000" dirty="0">
                <a:solidFill>
                  <a:schemeClr val="tx1">
                    <a:lumMod val="75000"/>
                    <a:lumOff val="25000"/>
                  </a:schemeClr>
                </a:solidFill>
              </a:rPr>
              <a:t>– to </a:t>
            </a:r>
            <a:r>
              <a:rPr lang="en-US" sz="8000" dirty="0" smtClean="0">
                <a:solidFill>
                  <a:schemeClr val="tx1">
                    <a:lumMod val="75000"/>
                    <a:lumOff val="25000"/>
                  </a:schemeClr>
                </a:solidFill>
              </a:rPr>
              <a:t>be opened </a:t>
            </a:r>
            <a:r>
              <a:rPr lang="en-US" sz="8000" dirty="0">
                <a:solidFill>
                  <a:schemeClr val="tx1">
                    <a:lumMod val="75000"/>
                    <a:lumOff val="25000"/>
                  </a:schemeClr>
                </a:solidFill>
              </a:rPr>
              <a:t>by March 2</a:t>
            </a:r>
            <a:r>
              <a:rPr lang="en-US" sz="8000" dirty="0" smtClean="0">
                <a:solidFill>
                  <a:schemeClr val="tx1">
                    <a:lumMod val="75000"/>
                    <a:lumOff val="25000"/>
                  </a:schemeClr>
                </a:solidFill>
              </a:rPr>
              <a:t>024</a:t>
            </a:r>
            <a:endParaRPr lang="en-US" sz="8000" dirty="0">
              <a:solidFill>
                <a:schemeClr val="tx1">
                  <a:lumMod val="75000"/>
                  <a:lumOff val="25000"/>
                </a:schemeClr>
              </a:solidFill>
            </a:endParaRPr>
          </a:p>
          <a:p>
            <a:pPr lvl="1">
              <a:lnSpc>
                <a:spcPct val="120000"/>
              </a:lnSpc>
              <a:buClr>
                <a:srgbClr val="B91281"/>
              </a:buClr>
              <a:buSzPct val="150000"/>
            </a:pPr>
            <a:r>
              <a:rPr lang="en-US" sz="8000" dirty="0" smtClean="0">
                <a:solidFill>
                  <a:schemeClr val="tx1">
                    <a:lumMod val="75000"/>
                    <a:lumOff val="25000"/>
                  </a:schemeClr>
                </a:solidFill>
              </a:rPr>
              <a:t>September 2024 opening of the Institute of </a:t>
            </a:r>
            <a:r>
              <a:rPr lang="en-US" sz="8000" dirty="0">
                <a:solidFill>
                  <a:schemeClr val="tx1">
                    <a:lumMod val="75000"/>
                    <a:lumOff val="25000"/>
                  </a:schemeClr>
                </a:solidFill>
              </a:rPr>
              <a:t>Medical </a:t>
            </a:r>
            <a:r>
              <a:rPr lang="en-US" sz="8000" dirty="0" smtClean="0">
                <a:solidFill>
                  <a:schemeClr val="tx1">
                    <a:lumMod val="75000"/>
                    <a:lumOff val="25000"/>
                  </a:schemeClr>
                </a:solidFill>
              </a:rPr>
              <a:t>Science</a:t>
            </a:r>
          </a:p>
          <a:p>
            <a:pPr lvl="1">
              <a:lnSpc>
                <a:spcPct val="120000"/>
              </a:lnSpc>
              <a:buClr>
                <a:srgbClr val="B91281"/>
              </a:buClr>
              <a:buSzPct val="150000"/>
            </a:pPr>
            <a:r>
              <a:rPr lang="en-US" sz="8000" dirty="0" smtClean="0">
                <a:solidFill>
                  <a:schemeClr val="tx1">
                    <a:lumMod val="75000"/>
                    <a:lumOff val="25000"/>
                  </a:schemeClr>
                </a:solidFill>
              </a:rPr>
              <a:t>Review </a:t>
            </a:r>
            <a:r>
              <a:rPr lang="en-US" sz="8000" dirty="0">
                <a:solidFill>
                  <a:schemeClr val="tx1">
                    <a:lumMod val="75000"/>
                    <a:lumOff val="25000"/>
                  </a:schemeClr>
                </a:solidFill>
              </a:rPr>
              <a:t>of the Strategic Estates requirements, including scaling of leases and agile working opportunities</a:t>
            </a:r>
          </a:p>
          <a:p>
            <a:pPr lvl="1">
              <a:lnSpc>
                <a:spcPct val="120000"/>
              </a:lnSpc>
              <a:buClr>
                <a:srgbClr val="B91281"/>
              </a:buClr>
              <a:buSzPct val="150000"/>
            </a:pPr>
            <a:r>
              <a:rPr lang="en-US" sz="8000" dirty="0">
                <a:solidFill>
                  <a:schemeClr val="tx1">
                    <a:lumMod val="75000"/>
                    <a:lumOff val="25000"/>
                  </a:schemeClr>
                </a:solidFill>
              </a:rPr>
              <a:t>Implementation of a 24 hour </a:t>
            </a:r>
            <a:r>
              <a:rPr lang="en-US" sz="8000" dirty="0" smtClean="0">
                <a:solidFill>
                  <a:schemeClr val="tx1">
                    <a:lumMod val="75000"/>
                    <a:lumOff val="25000"/>
                  </a:schemeClr>
                </a:solidFill>
              </a:rPr>
              <a:t>patient </a:t>
            </a:r>
            <a:r>
              <a:rPr lang="en-US" sz="8000" dirty="0">
                <a:solidFill>
                  <a:schemeClr val="tx1">
                    <a:lumMod val="75000"/>
                    <a:lumOff val="25000"/>
                  </a:schemeClr>
                </a:solidFill>
              </a:rPr>
              <a:t>catering </a:t>
            </a:r>
            <a:r>
              <a:rPr lang="en-US" sz="8000" dirty="0" smtClean="0">
                <a:solidFill>
                  <a:schemeClr val="tx1">
                    <a:lumMod val="75000"/>
                    <a:lumOff val="25000"/>
                  </a:schemeClr>
                </a:solidFill>
              </a:rPr>
              <a:t>services</a:t>
            </a:r>
          </a:p>
          <a:p>
            <a:pPr lvl="1">
              <a:lnSpc>
                <a:spcPct val="120000"/>
              </a:lnSpc>
              <a:buClr>
                <a:srgbClr val="B91281"/>
              </a:buClr>
              <a:buSzPct val="150000"/>
            </a:pPr>
            <a:r>
              <a:rPr lang="en-US" sz="8000" dirty="0" smtClean="0">
                <a:solidFill>
                  <a:schemeClr val="tx1">
                    <a:lumMod val="75000"/>
                    <a:lumOff val="25000"/>
                  </a:schemeClr>
                </a:solidFill>
              </a:rPr>
              <a:t>Development </a:t>
            </a:r>
            <a:r>
              <a:rPr lang="en-US" sz="8000" dirty="0">
                <a:solidFill>
                  <a:schemeClr val="tx1">
                    <a:lumMod val="75000"/>
                    <a:lumOff val="25000"/>
                  </a:schemeClr>
                </a:solidFill>
              </a:rPr>
              <a:t>of </a:t>
            </a:r>
            <a:r>
              <a:rPr lang="en-US" sz="8000" dirty="0" smtClean="0">
                <a:solidFill>
                  <a:schemeClr val="tx1">
                    <a:lumMod val="75000"/>
                    <a:lumOff val="25000"/>
                  </a:schemeClr>
                </a:solidFill>
              </a:rPr>
              <a:t>iFM People Plan</a:t>
            </a:r>
            <a:endParaRPr lang="en-US" sz="8000" b="1" dirty="0">
              <a:solidFill>
                <a:srgbClr val="0070C0"/>
              </a:solidFill>
            </a:endParaRPr>
          </a:p>
          <a:p>
            <a:pPr marL="457200" lvl="1" indent="0" algn="ctr">
              <a:lnSpc>
                <a:spcPct val="120000"/>
              </a:lnSpc>
              <a:buClr>
                <a:srgbClr val="B91281"/>
              </a:buClr>
              <a:buSzPct val="150000"/>
              <a:buNone/>
            </a:pPr>
            <a:endParaRPr lang="en-US" sz="4000" dirty="0">
              <a:solidFill>
                <a:schemeClr val="tx1">
                  <a:lumMod val="75000"/>
                  <a:lumOff val="25000"/>
                </a:schemeClr>
              </a:solidFill>
            </a:endParaRPr>
          </a:p>
          <a:p>
            <a:pPr marL="457200" lvl="1" indent="0" algn="ctr">
              <a:lnSpc>
                <a:spcPct val="120000"/>
              </a:lnSpc>
              <a:buClr>
                <a:srgbClr val="B91281"/>
              </a:buClr>
              <a:buSzPct val="150000"/>
              <a:buNone/>
            </a:pPr>
            <a:endParaRPr lang="en-US" sz="4000" dirty="0">
              <a:solidFill>
                <a:schemeClr val="tx1">
                  <a:lumMod val="75000"/>
                  <a:lumOff val="25000"/>
                </a:schemeClr>
              </a:solidFill>
            </a:endParaRPr>
          </a:p>
          <a:p>
            <a:pPr marL="457200" lvl="1" indent="0" algn="ctr">
              <a:lnSpc>
                <a:spcPct val="120000"/>
              </a:lnSpc>
              <a:buClr>
                <a:srgbClr val="B91281"/>
              </a:buClr>
              <a:buSzPct val="150000"/>
              <a:buNone/>
            </a:pPr>
            <a:endParaRPr lang="en-US" sz="4000" dirty="0">
              <a:solidFill>
                <a:schemeClr val="tx1">
                  <a:lumMod val="75000"/>
                  <a:lumOff val="25000"/>
                </a:schemeClr>
              </a:solidFill>
            </a:endParaRPr>
          </a:p>
          <a:p>
            <a:pPr marL="457200" lvl="1" indent="0" algn="ctr">
              <a:lnSpc>
                <a:spcPct val="120000"/>
              </a:lnSpc>
              <a:buClr>
                <a:srgbClr val="B91281"/>
              </a:buClr>
              <a:buSzPct val="150000"/>
              <a:buNone/>
            </a:pPr>
            <a:endParaRPr lang="en-US" sz="4000" dirty="0">
              <a:solidFill>
                <a:schemeClr val="tx1">
                  <a:lumMod val="75000"/>
                  <a:lumOff val="25000"/>
                </a:schemeClr>
              </a:solidFill>
            </a:endParaRPr>
          </a:p>
          <a:p>
            <a:pPr lvl="1" algn="ctr">
              <a:lnSpc>
                <a:spcPct val="120000"/>
              </a:lnSpc>
              <a:buClr>
                <a:srgbClr val="B91281"/>
              </a:buClr>
              <a:buSzPct val="150000"/>
            </a:pPr>
            <a:endParaRPr lang="en-US" sz="1900" dirty="0">
              <a:solidFill>
                <a:schemeClr val="tx1">
                  <a:lumMod val="75000"/>
                  <a:lumOff val="25000"/>
                </a:schemeClr>
              </a:solidFill>
            </a:endParaRPr>
          </a:p>
          <a:p>
            <a:pPr lvl="1">
              <a:lnSpc>
                <a:spcPct val="120000"/>
              </a:lnSpc>
              <a:buClr>
                <a:srgbClr val="B91281"/>
              </a:buClr>
              <a:buSzPct val="150000"/>
            </a:pPr>
            <a:endParaRPr lang="en-GB" sz="2000" dirty="0">
              <a:solidFill>
                <a:schemeClr val="tx1">
                  <a:lumMod val="75000"/>
                  <a:lumOff val="25000"/>
                </a:schemeClr>
              </a:solidFill>
            </a:endParaRPr>
          </a:p>
          <a:p>
            <a:pPr marL="457200" lvl="1" indent="0">
              <a:lnSpc>
                <a:spcPct val="120000"/>
              </a:lnSpc>
              <a:buClr>
                <a:srgbClr val="B91281"/>
              </a:buClr>
              <a:buSzPct val="150000"/>
              <a:buNone/>
            </a:pPr>
            <a:endParaRPr lang="en-GB" sz="2000" dirty="0">
              <a:solidFill>
                <a:schemeClr val="tx1">
                  <a:lumMod val="75000"/>
                  <a:lumOff val="25000"/>
                </a:schemeClr>
              </a:solidFill>
            </a:endParaRPr>
          </a:p>
          <a:p>
            <a:pPr lvl="1">
              <a:buClr>
                <a:srgbClr val="B91281"/>
              </a:buClr>
            </a:pPr>
            <a:endParaRPr lang="en-GB" sz="2000" dirty="0">
              <a:solidFill>
                <a:schemeClr val="tx1">
                  <a:lumMod val="75000"/>
                  <a:lumOff val="25000"/>
                </a:schemeClr>
              </a:solidFill>
            </a:endParaRPr>
          </a:p>
          <a:p>
            <a:pPr marL="457200" lvl="1" indent="0">
              <a:buClr>
                <a:srgbClr val="B91281"/>
              </a:buClr>
              <a:buNone/>
            </a:pPr>
            <a:endParaRPr lang="en-GB" sz="2000" dirty="0">
              <a:solidFill>
                <a:schemeClr val="tx1">
                  <a:lumMod val="75000"/>
                  <a:lumOff val="25000"/>
                </a:schemeClr>
              </a:solidFill>
            </a:endParaRPr>
          </a:p>
          <a:p>
            <a:pPr>
              <a:buClr>
                <a:srgbClr val="B91281"/>
              </a:buClr>
            </a:pPr>
            <a:endParaRPr lang="en-US" sz="2000" dirty="0">
              <a:solidFill>
                <a:schemeClr val="tx1">
                  <a:lumMod val="75000"/>
                  <a:lumOff val="25000"/>
                </a:schemeClr>
              </a:solidFill>
            </a:endParaRPr>
          </a:p>
        </p:txBody>
      </p:sp>
      <p:sp>
        <p:nvSpPr>
          <p:cNvPr id="6" name="Rectangle 5">
            <a:extLst>
              <a:ext uri="{FF2B5EF4-FFF2-40B4-BE49-F238E27FC236}">
                <a16:creationId xmlns:a16="http://schemas.microsoft.com/office/drawing/2014/main" id="{65242DAE-A199-7845-87AF-8B32B9EF4227}"/>
              </a:ext>
            </a:extLst>
          </p:cNvPr>
          <p:cNvSpPr/>
          <p:nvPr/>
        </p:nvSpPr>
        <p:spPr>
          <a:xfrm>
            <a:off x="0" y="0"/>
            <a:ext cx="12192000" cy="1398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F9233B9-DF16-3A45-878F-0CA2B718C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4044" cy="1640031"/>
          </a:xfrm>
          <a:prstGeom prst="rect">
            <a:avLst/>
          </a:prstGeom>
        </p:spPr>
      </p:pic>
      <p:sp>
        <p:nvSpPr>
          <p:cNvPr id="2" name="Rectangle 1">
            <a:extLst>
              <a:ext uri="{FF2B5EF4-FFF2-40B4-BE49-F238E27FC236}">
                <a16:creationId xmlns:a16="http://schemas.microsoft.com/office/drawing/2014/main" id="{E3125F2B-ACD9-2745-A812-DB9B052EBB1F}"/>
              </a:ext>
            </a:extLst>
          </p:cNvPr>
          <p:cNvSpPr/>
          <p:nvPr/>
        </p:nvSpPr>
        <p:spPr>
          <a:xfrm>
            <a:off x="-22044" y="1490249"/>
            <a:ext cx="4307589" cy="498598"/>
          </a:xfrm>
          <a:prstGeom prst="rect">
            <a:avLst/>
          </a:prstGeom>
        </p:spPr>
        <p:txBody>
          <a:bodyPr wrap="none">
            <a:spAutoFit/>
          </a:bodyPr>
          <a:lstStyle/>
          <a:p>
            <a:pPr lvl="1">
              <a:lnSpc>
                <a:spcPct val="120000"/>
              </a:lnSpc>
              <a:buClr>
                <a:schemeClr val="accent6"/>
              </a:buClr>
              <a:buSzPct val="150000"/>
            </a:pPr>
            <a:r>
              <a:rPr lang="en-US" sz="2200" b="1">
                <a:solidFill>
                  <a:srgbClr val="0070C0"/>
                </a:solidFill>
                <a:latin typeface="Arial" panose="020B0604020202020204" pitchFamily="34" charset="0"/>
                <a:cs typeface="Arial" panose="020B0604020202020204" pitchFamily="34" charset="0"/>
              </a:rPr>
              <a:t>Looking forward to 2023/24</a:t>
            </a:r>
          </a:p>
        </p:txBody>
      </p:sp>
    </p:spTree>
    <p:extLst>
      <p:ext uri="{BB962C8B-B14F-4D97-AF65-F5344CB8AC3E}">
        <p14:creationId xmlns:p14="http://schemas.microsoft.com/office/powerpoint/2010/main" val="13128606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500"/>
                                        <p:tgtEl>
                                          <p:spTgt spid="3">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B1E47B-DED6-094B-9332-B520AD043F9F}"/>
              </a:ext>
            </a:extLst>
          </p:cNvPr>
          <p:cNvPicPr>
            <a:picLocks noChangeAspect="1"/>
          </p:cNvPicPr>
          <p:nvPr/>
        </p:nvPicPr>
        <p:blipFill>
          <a:blip r:embed="rId3"/>
          <a:stretch>
            <a:fillRect/>
          </a:stretch>
        </p:blipFill>
        <p:spPr>
          <a:xfrm>
            <a:off x="-317" y="-1"/>
            <a:ext cx="12192317" cy="6864805"/>
          </a:xfrm>
          <a:prstGeom prst="rect">
            <a:avLst/>
          </a:prstGeom>
        </p:spPr>
      </p:pic>
      <p:pic>
        <p:nvPicPr>
          <p:cNvPr id="7" name="Picture 6">
            <a:extLst>
              <a:ext uri="{FF2B5EF4-FFF2-40B4-BE49-F238E27FC236}">
                <a16:creationId xmlns:a16="http://schemas.microsoft.com/office/drawing/2014/main" id="{0C983179-13D3-BE4C-9D71-DFB4F6A3D79D}"/>
              </a:ext>
            </a:extLst>
          </p:cNvPr>
          <p:cNvPicPr>
            <a:picLocks noChangeAspect="1"/>
          </p:cNvPicPr>
          <p:nvPr/>
        </p:nvPicPr>
        <p:blipFill rotWithShape="1">
          <a:blip r:embed="rId4"/>
          <a:srcRect r="9957"/>
          <a:stretch/>
        </p:blipFill>
        <p:spPr>
          <a:xfrm>
            <a:off x="2467429" y="-333028"/>
            <a:ext cx="9724571" cy="7199976"/>
          </a:xfrm>
          <a:prstGeom prst="rect">
            <a:avLst/>
          </a:prstGeom>
        </p:spPr>
      </p:pic>
      <p:sp>
        <p:nvSpPr>
          <p:cNvPr id="4" name="TextBox 3">
            <a:extLst>
              <a:ext uri="{FF2B5EF4-FFF2-40B4-BE49-F238E27FC236}">
                <a16:creationId xmlns:a16="http://schemas.microsoft.com/office/drawing/2014/main" id="{82030FB0-5C42-2D4C-B828-B94078B352ED}"/>
              </a:ext>
            </a:extLst>
          </p:cNvPr>
          <p:cNvSpPr txBox="1"/>
          <p:nvPr/>
        </p:nvSpPr>
        <p:spPr>
          <a:xfrm>
            <a:off x="614992" y="1983316"/>
            <a:ext cx="4842379" cy="1384995"/>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Sharon White</a:t>
            </a:r>
          </a:p>
          <a:p>
            <a:r>
              <a:rPr lang="en-US" sz="2400">
                <a:solidFill>
                  <a:schemeClr val="bg1"/>
                </a:solidFill>
                <a:latin typeface="Arial" panose="020B0604020202020204" pitchFamily="34" charset="0"/>
                <a:cs typeface="Arial" panose="020B0604020202020204" pitchFamily="34" charset="0"/>
              </a:rPr>
              <a:t>Director of Strategy,</a:t>
            </a:r>
            <a:br>
              <a:rPr lang="en-US" sz="2400">
                <a:solidFill>
                  <a:schemeClr val="bg1"/>
                </a:solidFill>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Digital and Transformation </a:t>
            </a:r>
            <a:endParaRPr lang="en-GB" sz="240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476EEE6-3D3A-FC43-93D8-5F34A92E0EE8}"/>
              </a:ext>
            </a:extLst>
          </p:cNvPr>
          <p:cNvPicPr>
            <a:picLocks noChangeAspect="1"/>
          </p:cNvPicPr>
          <p:nvPr/>
        </p:nvPicPr>
        <p:blipFill>
          <a:blip r:embed="rId5"/>
          <a:stretch>
            <a:fillRect/>
          </a:stretch>
        </p:blipFill>
        <p:spPr>
          <a:xfrm>
            <a:off x="9895107" y="493294"/>
            <a:ext cx="1782454" cy="1000226"/>
          </a:xfrm>
          <a:prstGeom prst="rect">
            <a:avLst/>
          </a:prstGeom>
        </p:spPr>
      </p:pic>
    </p:spTree>
    <p:extLst>
      <p:ext uri="{BB962C8B-B14F-4D97-AF65-F5344CB8AC3E}">
        <p14:creationId xmlns:p14="http://schemas.microsoft.com/office/powerpoint/2010/main" val="3795822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192" y="1573377"/>
            <a:ext cx="10072345" cy="397032"/>
          </a:xfrm>
          <a:prstGeom prst="rect">
            <a:avLst/>
          </a:prstGeom>
        </p:spPr>
        <p:txBody>
          <a:bodyPr wrap="square">
            <a:spAutoFit/>
          </a:bodyPr>
          <a:lstStyle/>
          <a:p>
            <a:pPr marL="457200" lvl="1" indent="0">
              <a:lnSpc>
                <a:spcPct val="90000"/>
              </a:lnSpc>
              <a:spcBef>
                <a:spcPts val="500"/>
              </a:spcBef>
              <a:buClr>
                <a:srgbClr val="0069B3"/>
              </a:buClr>
              <a:buNone/>
              <a:defRPr/>
            </a:pPr>
            <a:r>
              <a:rPr lang="en-GB" sz="2200" b="1" dirty="0">
                <a:solidFill>
                  <a:srgbClr val="0069B3"/>
                </a:solidFill>
                <a:latin typeface="Arial"/>
                <a:cs typeface="Arial"/>
              </a:rPr>
              <a:t>A look back at </a:t>
            </a:r>
            <a:r>
              <a:rPr lang="en-GB" sz="2200" b="1" dirty="0" smtClean="0">
                <a:solidFill>
                  <a:srgbClr val="0069B3"/>
                </a:solidFill>
                <a:latin typeface="Arial"/>
                <a:cs typeface="Arial"/>
              </a:rPr>
              <a:t>2022/23</a:t>
            </a:r>
            <a:endParaRPr lang="en-GB" sz="2200" b="1" dirty="0">
              <a:solidFill>
                <a:srgbClr val="0069B3"/>
              </a:solidFill>
              <a:latin typeface="Arial"/>
              <a:cs typeface="Arial"/>
            </a:endParaRPr>
          </a:p>
        </p:txBody>
      </p:sp>
      <p:sp>
        <p:nvSpPr>
          <p:cNvPr id="6" name="Content Placeholder 5">
            <a:extLst>
              <a:ext uri="{FF2B5EF4-FFF2-40B4-BE49-F238E27FC236}">
                <a16:creationId xmlns:a16="http://schemas.microsoft.com/office/drawing/2014/main" id="{DCAF667E-6B5D-DCF5-513E-1B114363D77F}"/>
              </a:ext>
            </a:extLst>
          </p:cNvPr>
          <p:cNvSpPr txBox="1">
            <a:spLocks/>
          </p:cNvSpPr>
          <p:nvPr/>
        </p:nvSpPr>
        <p:spPr>
          <a:xfrm>
            <a:off x="479921" y="1963372"/>
            <a:ext cx="11712078" cy="46125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69B3"/>
              </a:buClr>
              <a:buFont typeface="Arial" panose="020B0604020202020204" pitchFamily="34" charset="0"/>
              <a:buChar char="•"/>
              <a:defRPr sz="2800" kern="1200">
                <a:solidFill>
                  <a:srgbClr val="495D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9B3"/>
              </a:buClr>
              <a:buFont typeface="Arial" panose="020B0604020202020204" pitchFamily="34" charset="0"/>
              <a:buChar char="•"/>
              <a:defRPr sz="2400" kern="1200">
                <a:solidFill>
                  <a:srgbClr val="495D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9B3"/>
              </a:buClr>
              <a:buFont typeface="Arial" panose="020B0604020202020204" pitchFamily="34" charset="0"/>
              <a:buChar char="•"/>
              <a:defRPr sz="2000" kern="1200">
                <a:solidFill>
                  <a:srgbClr val="495D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9B3"/>
              </a:buClr>
              <a:buFont typeface="Arial" panose="020B0604020202020204" pitchFamily="34" charset="0"/>
              <a:buChar char="•"/>
              <a:defRPr sz="1800" kern="1200">
                <a:solidFill>
                  <a:srgbClr val="495D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9B3"/>
              </a:buClr>
              <a:buFont typeface="Arial" panose="020B0604020202020204" pitchFamily="34" charset="0"/>
              <a:buChar char="•"/>
              <a:defRPr sz="1600" kern="1200">
                <a:solidFill>
                  <a:srgbClr val="495D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dirty="0" smtClean="0">
                <a:solidFill>
                  <a:schemeClr val="tx1">
                    <a:lumMod val="75000"/>
                    <a:lumOff val="25000"/>
                  </a:schemeClr>
                </a:solidFill>
                <a:latin typeface="Arial"/>
                <a:cs typeface="Arial"/>
              </a:rPr>
              <a:t>CEO took up role as </a:t>
            </a:r>
            <a:r>
              <a:rPr lang="en-US" sz="2000" dirty="0">
                <a:solidFill>
                  <a:schemeClr val="tx1">
                    <a:lumMod val="75000"/>
                    <a:lumOff val="25000"/>
                  </a:schemeClr>
                </a:solidFill>
                <a:latin typeface="Arial"/>
                <a:cs typeface="Arial"/>
              </a:rPr>
              <a:t>Place-Based Lead for Bolton Locality</a:t>
            </a:r>
          </a:p>
          <a:p>
            <a:pPr>
              <a:lnSpc>
                <a:spcPct val="100000"/>
              </a:lnSpc>
              <a:spcBef>
                <a:spcPts val="0"/>
              </a:spcBef>
            </a:pPr>
            <a:r>
              <a:rPr lang="en-US" sz="2000" dirty="0" smtClean="0">
                <a:solidFill>
                  <a:schemeClr val="tx1">
                    <a:lumMod val="75000"/>
                    <a:lumOff val="25000"/>
                  </a:schemeClr>
                </a:solidFill>
                <a:latin typeface="Arial"/>
                <a:cs typeface="Arial"/>
              </a:rPr>
              <a:t>Shared </a:t>
            </a:r>
            <a:r>
              <a:rPr lang="en-US" sz="2000" dirty="0">
                <a:solidFill>
                  <a:schemeClr val="tx1">
                    <a:lumMod val="75000"/>
                    <a:lumOff val="25000"/>
                  </a:schemeClr>
                </a:solidFill>
                <a:latin typeface="Arial"/>
                <a:cs typeface="Arial"/>
              </a:rPr>
              <a:t>governance structure under our Locality Board to help us improve health and wellbeing in Bolton</a:t>
            </a:r>
          </a:p>
          <a:p>
            <a:pPr>
              <a:lnSpc>
                <a:spcPct val="100000"/>
              </a:lnSpc>
              <a:spcBef>
                <a:spcPts val="0"/>
              </a:spcBef>
            </a:pPr>
            <a:r>
              <a:rPr lang="en-US" sz="2000" dirty="0">
                <a:solidFill>
                  <a:schemeClr val="tx1">
                    <a:lumMod val="75000"/>
                    <a:lumOff val="25000"/>
                  </a:schemeClr>
                </a:solidFill>
                <a:latin typeface="Arial"/>
                <a:cs typeface="Arial"/>
              </a:rPr>
              <a:t>Began a programme of workforce transformation to help our staff to deliver a </a:t>
            </a:r>
            <a:r>
              <a:rPr lang="en-US" sz="2000" dirty="0" smtClean="0">
                <a:solidFill>
                  <a:schemeClr val="tx1">
                    <a:lumMod val="75000"/>
                    <a:lumOff val="25000"/>
                  </a:schemeClr>
                </a:solidFill>
                <a:latin typeface="Arial"/>
                <a:cs typeface="Arial"/>
              </a:rPr>
              <a:t/>
            </a:r>
            <a:br>
              <a:rPr lang="en-US" sz="2000" dirty="0" smtClean="0">
                <a:solidFill>
                  <a:schemeClr val="tx1">
                    <a:lumMod val="75000"/>
                    <a:lumOff val="25000"/>
                  </a:schemeClr>
                </a:solidFill>
                <a:latin typeface="Arial"/>
                <a:cs typeface="Arial"/>
              </a:rPr>
            </a:br>
            <a:r>
              <a:rPr lang="en-US" sz="2000" dirty="0" smtClean="0">
                <a:solidFill>
                  <a:schemeClr val="tx1">
                    <a:lumMod val="75000"/>
                    <a:lumOff val="25000"/>
                  </a:schemeClr>
                </a:solidFill>
                <a:latin typeface="Arial"/>
                <a:cs typeface="Arial"/>
              </a:rPr>
              <a:t>strengths-based </a:t>
            </a:r>
            <a:r>
              <a:rPr lang="en-US" sz="2000" dirty="0">
                <a:solidFill>
                  <a:schemeClr val="tx1">
                    <a:lumMod val="75000"/>
                    <a:lumOff val="25000"/>
                  </a:schemeClr>
                </a:solidFill>
                <a:latin typeface="Arial"/>
                <a:cs typeface="Arial"/>
              </a:rPr>
              <a:t>approach to care</a:t>
            </a:r>
          </a:p>
          <a:p>
            <a:pPr>
              <a:lnSpc>
                <a:spcPct val="100000"/>
              </a:lnSpc>
              <a:spcBef>
                <a:spcPts val="0"/>
              </a:spcBef>
            </a:pPr>
            <a:r>
              <a:rPr lang="en-US" sz="2000" dirty="0">
                <a:solidFill>
                  <a:schemeClr val="tx1">
                    <a:lumMod val="75000"/>
                    <a:lumOff val="25000"/>
                  </a:schemeClr>
                </a:solidFill>
                <a:latin typeface="Arial"/>
                <a:cs typeface="Arial"/>
              </a:rPr>
              <a:t>Neighbourhood teams </a:t>
            </a:r>
            <a:r>
              <a:rPr lang="en-US" sz="2000" dirty="0" smtClean="0">
                <a:solidFill>
                  <a:schemeClr val="tx1">
                    <a:lumMod val="75000"/>
                    <a:lumOff val="25000"/>
                  </a:schemeClr>
                </a:solidFill>
                <a:latin typeface="Arial"/>
                <a:cs typeface="Arial"/>
              </a:rPr>
              <a:t>reconfigured linked </a:t>
            </a:r>
            <a:r>
              <a:rPr lang="en-US" sz="2000" dirty="0">
                <a:solidFill>
                  <a:schemeClr val="tx1">
                    <a:lumMod val="75000"/>
                    <a:lumOff val="25000"/>
                  </a:schemeClr>
                </a:solidFill>
                <a:latin typeface="Arial"/>
                <a:cs typeface="Arial"/>
              </a:rPr>
              <a:t>to the GPs Primary Care Networks </a:t>
            </a:r>
          </a:p>
          <a:p>
            <a:pPr>
              <a:lnSpc>
                <a:spcPct val="100000"/>
              </a:lnSpc>
              <a:spcBef>
                <a:spcPts val="0"/>
              </a:spcBef>
            </a:pPr>
            <a:r>
              <a:rPr lang="en-US" sz="2000" dirty="0" smtClean="0">
                <a:solidFill>
                  <a:schemeClr val="tx1">
                    <a:lumMod val="75000"/>
                    <a:lumOff val="25000"/>
                  </a:schemeClr>
                </a:solidFill>
                <a:latin typeface="Arial"/>
                <a:cs typeface="Arial"/>
              </a:rPr>
              <a:t>Shared Budget for Bolton</a:t>
            </a:r>
            <a:endParaRPr lang="en-US" sz="2000" dirty="0">
              <a:solidFill>
                <a:schemeClr val="tx1">
                  <a:lumMod val="75000"/>
                  <a:lumOff val="25000"/>
                </a:schemeClr>
              </a:solidFill>
              <a:latin typeface="Arial"/>
              <a:cs typeface="Arial"/>
            </a:endParaRPr>
          </a:p>
          <a:p>
            <a:pPr>
              <a:lnSpc>
                <a:spcPct val="100000"/>
              </a:lnSpc>
              <a:spcBef>
                <a:spcPts val="0"/>
              </a:spcBef>
            </a:pPr>
            <a:r>
              <a:rPr lang="en-US" sz="2000" dirty="0">
                <a:solidFill>
                  <a:schemeClr val="tx1">
                    <a:lumMod val="75000"/>
                    <a:lumOff val="25000"/>
                  </a:schemeClr>
                </a:solidFill>
                <a:latin typeface="Arial"/>
                <a:cs typeface="Arial"/>
              </a:rPr>
              <a:t>Worked closely with our NHS partners across Greater Manchester to support our collective recovery </a:t>
            </a:r>
          </a:p>
          <a:p>
            <a:pPr>
              <a:lnSpc>
                <a:spcPct val="100000"/>
              </a:lnSpc>
              <a:spcBef>
                <a:spcPts val="0"/>
              </a:spcBef>
            </a:pPr>
            <a:r>
              <a:rPr lang="en-US" sz="2000" dirty="0">
                <a:solidFill>
                  <a:schemeClr val="tx1">
                    <a:lumMod val="75000"/>
                    <a:lumOff val="25000"/>
                  </a:schemeClr>
                </a:solidFill>
                <a:latin typeface="Arial"/>
                <a:cs typeface="Arial"/>
              </a:rPr>
              <a:t>Health Informatics and Innovation Partnerships with the college and university</a:t>
            </a:r>
          </a:p>
          <a:p>
            <a:pPr>
              <a:lnSpc>
                <a:spcPct val="100000"/>
              </a:lnSpc>
              <a:spcBef>
                <a:spcPts val="0"/>
              </a:spcBef>
            </a:pPr>
            <a:r>
              <a:rPr lang="en-US" sz="2000" dirty="0">
                <a:solidFill>
                  <a:schemeClr val="tx1">
                    <a:lumMod val="75000"/>
                    <a:lumOff val="25000"/>
                  </a:schemeClr>
                </a:solidFill>
                <a:latin typeface="Arial"/>
                <a:cs typeface="Arial"/>
              </a:rPr>
              <a:t>FT increased our digital capabilities and infrastructure with investments in </a:t>
            </a:r>
            <a:r>
              <a:rPr lang="en-US" sz="2000" dirty="0" err="1">
                <a:solidFill>
                  <a:schemeClr val="tx1">
                    <a:lumMod val="75000"/>
                    <a:lumOff val="25000"/>
                  </a:schemeClr>
                </a:solidFill>
                <a:latin typeface="Arial"/>
                <a:cs typeface="Arial"/>
              </a:rPr>
              <a:t>WiFi</a:t>
            </a:r>
            <a:endParaRPr lang="en-US" sz="2000" dirty="0">
              <a:solidFill>
                <a:schemeClr val="tx1">
                  <a:lumMod val="75000"/>
                  <a:lumOff val="25000"/>
                </a:schemeClr>
              </a:solidFill>
              <a:latin typeface="Arial"/>
              <a:cs typeface="Arial"/>
            </a:endParaRPr>
          </a:p>
          <a:p>
            <a:pPr>
              <a:lnSpc>
                <a:spcPct val="100000"/>
              </a:lnSpc>
              <a:spcBef>
                <a:spcPts val="0"/>
              </a:spcBef>
            </a:pPr>
            <a:r>
              <a:rPr lang="en-US" sz="2000" dirty="0">
                <a:solidFill>
                  <a:schemeClr val="tx1">
                    <a:lumMod val="75000"/>
                    <a:lumOff val="25000"/>
                  </a:schemeClr>
                </a:solidFill>
                <a:latin typeface="Arial"/>
                <a:cs typeface="Arial"/>
              </a:rPr>
              <a:t>Established Strategy &amp; Operations Committee </a:t>
            </a:r>
          </a:p>
          <a:p>
            <a:endParaRPr lang="en-US" sz="1600" dirty="0">
              <a:solidFill>
                <a:schemeClr val="tx1">
                  <a:lumMod val="75000"/>
                  <a:lumOff val="25000"/>
                </a:schemeClr>
              </a:solidFill>
              <a:latin typeface="Arial"/>
              <a:cs typeface="Arial"/>
            </a:endParaRPr>
          </a:p>
          <a:p>
            <a:endParaRPr lang="en-US" dirty="0">
              <a:solidFill>
                <a:schemeClr val="tx1">
                  <a:lumMod val="75000"/>
                  <a:lumOff val="25000"/>
                </a:schemeClr>
              </a:solidFill>
              <a:latin typeface="Arial"/>
              <a:cs typeface="Arial"/>
            </a:endParaRPr>
          </a:p>
        </p:txBody>
      </p:sp>
      <p:sp>
        <p:nvSpPr>
          <p:cNvPr id="2" name="Rectangle 1">
            <a:extLst>
              <a:ext uri="{FF2B5EF4-FFF2-40B4-BE49-F238E27FC236}">
                <a16:creationId xmlns:a16="http://schemas.microsoft.com/office/drawing/2014/main" id="{E59858D9-3A57-D54D-BFCB-42DB17526D20}"/>
              </a:ext>
            </a:extLst>
          </p:cNvPr>
          <p:cNvSpPr/>
          <p:nvPr/>
        </p:nvSpPr>
        <p:spPr>
          <a:xfrm>
            <a:off x="0" y="0"/>
            <a:ext cx="12192000" cy="1634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69442C0A-D0ED-3643-9F5E-C209721E1370}"/>
              </a:ext>
            </a:extLst>
          </p:cNvPr>
          <p:cNvGrpSpPr/>
          <p:nvPr/>
        </p:nvGrpSpPr>
        <p:grpSpPr>
          <a:xfrm>
            <a:off x="0" y="-23173"/>
            <a:ext cx="12191999" cy="1634971"/>
            <a:chOff x="0" y="4259"/>
            <a:chExt cx="12191999" cy="1634971"/>
          </a:xfrm>
        </p:grpSpPr>
        <p:pic>
          <p:nvPicPr>
            <p:cNvPr id="10" name="Picture 9">
              <a:extLst>
                <a:ext uri="{FF2B5EF4-FFF2-40B4-BE49-F238E27FC236}">
                  <a16:creationId xmlns:a16="http://schemas.microsoft.com/office/drawing/2014/main" id="{622DE0EF-0D18-7844-9B57-6D3983DDB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59"/>
              <a:ext cx="12191999" cy="1634971"/>
            </a:xfrm>
            <a:prstGeom prst="rect">
              <a:avLst/>
            </a:prstGeom>
          </p:spPr>
        </p:pic>
        <p:sp>
          <p:nvSpPr>
            <p:cNvPr id="11" name="Rectangle 10">
              <a:extLst>
                <a:ext uri="{FF2B5EF4-FFF2-40B4-BE49-F238E27FC236}">
                  <a16:creationId xmlns:a16="http://schemas.microsoft.com/office/drawing/2014/main" id="{58789216-453C-7142-B59A-0D22CB3F23BD}"/>
                </a:ext>
              </a:extLst>
            </p:cNvPr>
            <p:cNvSpPr/>
            <p:nvPr/>
          </p:nvSpPr>
          <p:spPr>
            <a:xfrm>
              <a:off x="603504" y="414717"/>
              <a:ext cx="3191256" cy="810579"/>
            </a:xfrm>
            <a:prstGeom prst="rect">
              <a:avLst/>
            </a:prstGeom>
            <a:solidFill>
              <a:srgbClr val="0B7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a:extLst>
              <a:ext uri="{FF2B5EF4-FFF2-40B4-BE49-F238E27FC236}">
                <a16:creationId xmlns:a16="http://schemas.microsoft.com/office/drawing/2014/main" id="{447EAC76-9AC5-774A-8868-76B0011BCE22}"/>
              </a:ext>
            </a:extLst>
          </p:cNvPr>
          <p:cNvSpPr/>
          <p:nvPr/>
        </p:nvSpPr>
        <p:spPr>
          <a:xfrm>
            <a:off x="551896" y="830662"/>
            <a:ext cx="4899611" cy="369332"/>
          </a:xfrm>
          <a:prstGeom prst="rect">
            <a:avLst/>
          </a:prstGeom>
        </p:spPr>
        <p:txBody>
          <a:bodyPr wrap="none">
            <a:spAutoFit/>
          </a:bodyPr>
          <a:lstStyle/>
          <a:p>
            <a:r>
              <a:rPr lang="en-US" b="1" dirty="0">
                <a:solidFill>
                  <a:schemeClr val="bg1"/>
                </a:solidFill>
                <a:latin typeface="Arial" panose="020B0604020202020204" pitchFamily="34" charset="0"/>
                <a:cs typeface="Arial" panose="020B0604020202020204" pitchFamily="34" charset="0"/>
              </a:rPr>
              <a:t>To integrate care and develop partnerships</a:t>
            </a:r>
          </a:p>
        </p:txBody>
      </p:sp>
      <p:sp>
        <p:nvSpPr>
          <p:cNvPr id="17" name="Rectangle 16">
            <a:extLst>
              <a:ext uri="{FF2B5EF4-FFF2-40B4-BE49-F238E27FC236}">
                <a16:creationId xmlns:a16="http://schemas.microsoft.com/office/drawing/2014/main" id="{0C5894A7-780C-474B-B26B-404F9839F693}"/>
              </a:ext>
            </a:extLst>
          </p:cNvPr>
          <p:cNvSpPr/>
          <p:nvPr/>
        </p:nvSpPr>
        <p:spPr>
          <a:xfrm>
            <a:off x="551897" y="387285"/>
            <a:ext cx="4766655" cy="492443"/>
          </a:xfrm>
          <a:prstGeom prst="rect">
            <a:avLst/>
          </a:prstGeom>
        </p:spPr>
        <p:txBody>
          <a:bodyPr wrap="square">
            <a:spAutoFit/>
          </a:bodyPr>
          <a:lstStyle/>
          <a:p>
            <a:r>
              <a:rPr lang="en-US" sz="2600" b="1" dirty="0">
                <a:solidFill>
                  <a:schemeClr val="bg1"/>
                </a:solidFill>
                <a:latin typeface="Arial" panose="020B0604020202020204" pitchFamily="34" charset="0"/>
                <a:cs typeface="Arial" panose="020B0604020202020204" pitchFamily="34" charset="0"/>
              </a:rPr>
              <a:t>Ambitions 5 and 6</a:t>
            </a:r>
          </a:p>
        </p:txBody>
      </p:sp>
    </p:spTree>
    <p:extLst>
      <p:ext uri="{BB962C8B-B14F-4D97-AF65-F5344CB8AC3E}">
        <p14:creationId xmlns:p14="http://schemas.microsoft.com/office/powerpoint/2010/main" val="22112329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574E5C-F61D-874E-B52D-61EEA660CE24}"/>
              </a:ext>
            </a:extLst>
          </p:cNvPr>
          <p:cNvSpPr>
            <a:spLocks noGrp="1"/>
          </p:cNvSpPr>
          <p:nvPr>
            <p:ph idx="1"/>
          </p:nvPr>
        </p:nvSpPr>
        <p:spPr>
          <a:xfrm>
            <a:off x="465296" y="1933325"/>
            <a:ext cx="11726704" cy="4351338"/>
          </a:xfrm>
        </p:spPr>
        <p:txBody>
          <a:bodyPr>
            <a:normAutofit/>
          </a:bodyPr>
          <a:lstStyle/>
          <a:p>
            <a:pPr>
              <a:lnSpc>
                <a:spcPct val="100000"/>
              </a:lnSpc>
              <a:spcBef>
                <a:spcPts val="0"/>
              </a:spcBef>
              <a:buClr>
                <a:srgbClr val="0B77BE"/>
              </a:buClr>
            </a:pPr>
            <a:r>
              <a:rPr lang="en-US" sz="2000" dirty="0" smtClean="0">
                <a:solidFill>
                  <a:schemeClr val="tx1">
                    <a:lumMod val="75000"/>
                    <a:lumOff val="25000"/>
                  </a:schemeClr>
                </a:solidFill>
                <a:latin typeface="Arial"/>
                <a:cs typeface="Arial"/>
              </a:rPr>
              <a:t>Finalise </a:t>
            </a:r>
            <a:r>
              <a:rPr lang="en-US" sz="2000" dirty="0">
                <a:solidFill>
                  <a:schemeClr val="tx1">
                    <a:lumMod val="75000"/>
                    <a:lumOff val="25000"/>
                  </a:schemeClr>
                </a:solidFill>
                <a:latin typeface="Arial"/>
                <a:cs typeface="Arial"/>
              </a:rPr>
              <a:t>Bolton’s Locality Strategy</a:t>
            </a:r>
          </a:p>
          <a:p>
            <a:pPr>
              <a:lnSpc>
                <a:spcPct val="100000"/>
              </a:lnSpc>
              <a:spcBef>
                <a:spcPts val="0"/>
              </a:spcBef>
              <a:buClr>
                <a:srgbClr val="0B77BE"/>
              </a:buClr>
            </a:pPr>
            <a:r>
              <a:rPr lang="en-US" sz="2000" dirty="0" smtClean="0">
                <a:solidFill>
                  <a:schemeClr val="tx1">
                    <a:lumMod val="75000"/>
                    <a:lumOff val="25000"/>
                  </a:schemeClr>
                </a:solidFill>
                <a:latin typeface="Arial"/>
                <a:cs typeface="Arial"/>
              </a:rPr>
              <a:t>Publishing </a:t>
            </a:r>
            <a:r>
              <a:rPr lang="en-US" sz="2000" dirty="0">
                <a:solidFill>
                  <a:schemeClr val="tx1">
                    <a:lumMod val="75000"/>
                    <a:lumOff val="25000"/>
                  </a:schemeClr>
                </a:solidFill>
                <a:latin typeface="Arial"/>
                <a:cs typeface="Arial"/>
              </a:rPr>
              <a:t>our refreshed Trust and Clinical Strategies</a:t>
            </a:r>
          </a:p>
          <a:p>
            <a:pPr>
              <a:lnSpc>
                <a:spcPct val="100000"/>
              </a:lnSpc>
              <a:spcBef>
                <a:spcPts val="0"/>
              </a:spcBef>
              <a:buClr>
                <a:srgbClr val="0B77BE"/>
              </a:buClr>
            </a:pPr>
            <a:r>
              <a:rPr lang="en-US" sz="2000" dirty="0">
                <a:solidFill>
                  <a:schemeClr val="tx1">
                    <a:lumMod val="75000"/>
                    <a:lumOff val="25000"/>
                  </a:schemeClr>
                </a:solidFill>
                <a:latin typeface="Arial"/>
                <a:cs typeface="Arial"/>
              </a:rPr>
              <a:t>Community Engagement and Empowerment – Voice of the Public</a:t>
            </a:r>
          </a:p>
          <a:p>
            <a:pPr>
              <a:lnSpc>
                <a:spcPct val="100000"/>
              </a:lnSpc>
              <a:spcBef>
                <a:spcPts val="0"/>
              </a:spcBef>
              <a:buClr>
                <a:srgbClr val="0B77BE"/>
              </a:buClr>
            </a:pPr>
            <a:r>
              <a:rPr lang="en-US" sz="2000" dirty="0">
                <a:solidFill>
                  <a:schemeClr val="tx1">
                    <a:lumMod val="75000"/>
                    <a:lumOff val="25000"/>
                  </a:schemeClr>
                </a:solidFill>
                <a:latin typeface="Arial"/>
                <a:cs typeface="Arial"/>
              </a:rPr>
              <a:t>Working on system solutions to long-standing issues i.e. discharge and flow between providers</a:t>
            </a:r>
          </a:p>
          <a:p>
            <a:pPr>
              <a:lnSpc>
                <a:spcPct val="100000"/>
              </a:lnSpc>
              <a:spcBef>
                <a:spcPts val="0"/>
              </a:spcBef>
              <a:buClr>
                <a:srgbClr val="0B77BE"/>
              </a:buClr>
            </a:pPr>
            <a:r>
              <a:rPr lang="en-US" sz="2000" dirty="0">
                <a:solidFill>
                  <a:schemeClr val="tx1">
                    <a:lumMod val="75000"/>
                    <a:lumOff val="25000"/>
                  </a:schemeClr>
                </a:solidFill>
                <a:latin typeface="Arial"/>
                <a:cs typeface="Arial"/>
              </a:rPr>
              <a:t>Bolton wide workforce plan to develop their skills in a way that support our population to live well for longer</a:t>
            </a:r>
          </a:p>
          <a:p>
            <a:pPr>
              <a:lnSpc>
                <a:spcPct val="100000"/>
              </a:lnSpc>
              <a:spcBef>
                <a:spcPts val="0"/>
              </a:spcBef>
              <a:buClr>
                <a:srgbClr val="0B77BE"/>
              </a:buClr>
            </a:pPr>
            <a:r>
              <a:rPr lang="en-US" sz="2000" dirty="0">
                <a:solidFill>
                  <a:schemeClr val="tx1">
                    <a:lumMod val="75000"/>
                    <a:lumOff val="25000"/>
                  </a:schemeClr>
                </a:solidFill>
                <a:latin typeface="Arial"/>
                <a:cs typeface="Arial"/>
              </a:rPr>
              <a:t>Health Inequalities Framework</a:t>
            </a:r>
          </a:p>
          <a:p>
            <a:pPr>
              <a:lnSpc>
                <a:spcPct val="100000"/>
              </a:lnSpc>
              <a:spcBef>
                <a:spcPts val="0"/>
              </a:spcBef>
              <a:buClr>
                <a:srgbClr val="0B77BE"/>
              </a:buClr>
            </a:pPr>
            <a:r>
              <a:rPr lang="en-US" sz="2000" dirty="0">
                <a:solidFill>
                  <a:schemeClr val="tx1">
                    <a:lumMod val="75000"/>
                    <a:lumOff val="25000"/>
                  </a:schemeClr>
                </a:solidFill>
                <a:latin typeface="Arial"/>
                <a:cs typeface="Arial"/>
              </a:rPr>
              <a:t>New Faith Facilities funded charity and communities</a:t>
            </a:r>
          </a:p>
          <a:p>
            <a:pPr>
              <a:lnSpc>
                <a:spcPct val="100000"/>
              </a:lnSpc>
              <a:spcBef>
                <a:spcPts val="0"/>
              </a:spcBef>
              <a:buClr>
                <a:srgbClr val="0B77BE"/>
              </a:buClr>
            </a:pPr>
            <a:r>
              <a:rPr lang="en-US" sz="2000" dirty="0">
                <a:solidFill>
                  <a:schemeClr val="tx1">
                    <a:lumMod val="75000"/>
                    <a:lumOff val="25000"/>
                  </a:schemeClr>
                </a:solidFill>
                <a:latin typeface="Arial"/>
                <a:cs typeface="Arial"/>
              </a:rPr>
              <a:t>Bolton wide </a:t>
            </a:r>
            <a:r>
              <a:rPr lang="en-US" sz="2000" dirty="0" smtClean="0">
                <a:solidFill>
                  <a:schemeClr val="tx1">
                    <a:lumMod val="75000"/>
                    <a:lumOff val="25000"/>
                  </a:schemeClr>
                </a:solidFill>
                <a:latin typeface="Arial"/>
                <a:cs typeface="Arial"/>
              </a:rPr>
              <a:t>digital </a:t>
            </a:r>
            <a:r>
              <a:rPr lang="en-US" sz="2000" dirty="0">
                <a:solidFill>
                  <a:schemeClr val="tx1">
                    <a:lumMod val="75000"/>
                    <a:lumOff val="25000"/>
                  </a:schemeClr>
                </a:solidFill>
                <a:latin typeface="Arial"/>
                <a:cs typeface="Arial"/>
              </a:rPr>
              <a:t>partnership </a:t>
            </a:r>
          </a:p>
          <a:p>
            <a:pPr>
              <a:lnSpc>
                <a:spcPct val="100000"/>
              </a:lnSpc>
              <a:spcBef>
                <a:spcPts val="0"/>
              </a:spcBef>
              <a:buClr>
                <a:srgbClr val="0B77BE"/>
              </a:buClr>
            </a:pPr>
            <a:r>
              <a:rPr lang="en-US" sz="2000" dirty="0">
                <a:solidFill>
                  <a:schemeClr val="tx1">
                    <a:lumMod val="75000"/>
                    <a:lumOff val="25000"/>
                  </a:schemeClr>
                </a:solidFill>
                <a:latin typeface="Arial"/>
                <a:cs typeface="Arial"/>
              </a:rPr>
              <a:t>Full implementation of neighbourhood model </a:t>
            </a:r>
          </a:p>
          <a:p>
            <a:pPr>
              <a:lnSpc>
                <a:spcPct val="100000"/>
              </a:lnSpc>
              <a:spcBef>
                <a:spcPts val="0"/>
              </a:spcBef>
              <a:buClr>
                <a:srgbClr val="0B77BE"/>
              </a:buClr>
            </a:pPr>
            <a:r>
              <a:rPr lang="en-US" sz="2000" dirty="0">
                <a:solidFill>
                  <a:schemeClr val="tx1">
                    <a:lumMod val="75000"/>
                    <a:lumOff val="25000"/>
                  </a:schemeClr>
                </a:solidFill>
                <a:latin typeface="Arial"/>
                <a:cs typeface="Arial"/>
              </a:rPr>
              <a:t>Active partner in the GM Trust Provider Collaborative</a:t>
            </a:r>
          </a:p>
          <a:p>
            <a:pPr>
              <a:lnSpc>
                <a:spcPct val="100000"/>
              </a:lnSpc>
              <a:spcBef>
                <a:spcPts val="0"/>
              </a:spcBef>
              <a:buClr>
                <a:srgbClr val="0B77BE"/>
              </a:buClr>
            </a:pPr>
            <a:r>
              <a:rPr lang="en-US" sz="2000" dirty="0">
                <a:solidFill>
                  <a:schemeClr val="tx1">
                    <a:lumMod val="75000"/>
                    <a:lumOff val="25000"/>
                  </a:schemeClr>
                </a:solidFill>
                <a:latin typeface="Arial"/>
                <a:cs typeface="Arial"/>
              </a:rPr>
              <a:t>Delivery of GM and FT Digital Strategy and final stages of EPR</a:t>
            </a:r>
          </a:p>
          <a:p>
            <a:pPr lvl="1">
              <a:lnSpc>
                <a:spcPct val="100000"/>
              </a:lnSpc>
              <a:spcBef>
                <a:spcPts val="0"/>
              </a:spcBef>
              <a:buClr>
                <a:srgbClr val="0B77BE"/>
              </a:buClr>
            </a:pPr>
            <a:endParaRPr lang="en-US" sz="1600" dirty="0" smtClean="0">
              <a:solidFill>
                <a:schemeClr val="tx1">
                  <a:lumMod val="75000"/>
                  <a:lumOff val="25000"/>
                </a:schemeClr>
              </a:solidFill>
              <a:latin typeface="Arial"/>
              <a:cs typeface="Arial"/>
            </a:endParaRPr>
          </a:p>
          <a:p>
            <a:pPr marL="457200" lvl="1" indent="0">
              <a:buClr>
                <a:srgbClr val="0B77BE"/>
              </a:buClr>
              <a:buNone/>
              <a:defRPr/>
            </a:pPr>
            <a:endParaRPr lang="en-GB" sz="2000" b="1" dirty="0">
              <a:solidFill>
                <a:schemeClr val="tx1">
                  <a:lumMod val="75000"/>
                  <a:lumOff val="25000"/>
                </a:schemeClr>
              </a:solidFill>
              <a:latin typeface="Arial"/>
              <a:cs typeface="Arial"/>
            </a:endParaRPr>
          </a:p>
        </p:txBody>
      </p:sp>
      <p:sp>
        <p:nvSpPr>
          <p:cNvPr id="6" name="Rectangle 5">
            <a:extLst>
              <a:ext uri="{FF2B5EF4-FFF2-40B4-BE49-F238E27FC236}">
                <a16:creationId xmlns:a16="http://schemas.microsoft.com/office/drawing/2014/main" id="{981258FD-DC71-D04A-8617-F44EA8075213}"/>
              </a:ext>
            </a:extLst>
          </p:cNvPr>
          <p:cNvSpPr/>
          <p:nvPr/>
        </p:nvSpPr>
        <p:spPr>
          <a:xfrm>
            <a:off x="0" y="0"/>
            <a:ext cx="12192000" cy="1634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1753076-72F2-2844-A9B3-FE359F38FCDC}"/>
              </a:ext>
            </a:extLst>
          </p:cNvPr>
          <p:cNvSpPr/>
          <p:nvPr/>
        </p:nvSpPr>
        <p:spPr>
          <a:xfrm>
            <a:off x="0" y="1524371"/>
            <a:ext cx="4307589" cy="430887"/>
          </a:xfrm>
          <a:prstGeom prst="rect">
            <a:avLst/>
          </a:prstGeom>
        </p:spPr>
        <p:txBody>
          <a:bodyPr wrap="none">
            <a:spAutoFit/>
          </a:bodyPr>
          <a:lstStyle/>
          <a:p>
            <a:pPr lvl="1">
              <a:defRPr/>
            </a:pPr>
            <a:r>
              <a:rPr lang="en-GB" sz="2200" b="1" dirty="0">
                <a:solidFill>
                  <a:srgbClr val="0069B3"/>
                </a:solidFill>
                <a:latin typeface="Arial"/>
                <a:cs typeface="Arial"/>
              </a:rPr>
              <a:t>Looking forward to </a:t>
            </a:r>
            <a:r>
              <a:rPr lang="en-GB" sz="2200" b="1" dirty="0" smtClean="0">
                <a:solidFill>
                  <a:srgbClr val="0069B3"/>
                </a:solidFill>
                <a:latin typeface="Arial"/>
                <a:cs typeface="Arial"/>
              </a:rPr>
              <a:t>2023/24</a:t>
            </a:r>
            <a:endParaRPr lang="en-GB" sz="2200" b="1" dirty="0">
              <a:solidFill>
                <a:srgbClr val="0069B3"/>
              </a:solidFill>
              <a:latin typeface="Arial"/>
              <a:cs typeface="Arial"/>
            </a:endParaRPr>
          </a:p>
        </p:txBody>
      </p:sp>
      <p:grpSp>
        <p:nvGrpSpPr>
          <p:cNvPr id="17" name="Group 16">
            <a:extLst>
              <a:ext uri="{FF2B5EF4-FFF2-40B4-BE49-F238E27FC236}">
                <a16:creationId xmlns:a16="http://schemas.microsoft.com/office/drawing/2014/main" id="{44E6D7F4-871D-6D42-B412-C72F9D773B11}"/>
              </a:ext>
            </a:extLst>
          </p:cNvPr>
          <p:cNvGrpSpPr/>
          <p:nvPr/>
        </p:nvGrpSpPr>
        <p:grpSpPr>
          <a:xfrm>
            <a:off x="0" y="-23173"/>
            <a:ext cx="12191999" cy="1634971"/>
            <a:chOff x="0" y="4259"/>
            <a:chExt cx="12191999" cy="1634971"/>
          </a:xfrm>
        </p:grpSpPr>
        <p:pic>
          <p:nvPicPr>
            <p:cNvPr id="18" name="Picture 17">
              <a:extLst>
                <a:ext uri="{FF2B5EF4-FFF2-40B4-BE49-F238E27FC236}">
                  <a16:creationId xmlns:a16="http://schemas.microsoft.com/office/drawing/2014/main" id="{9E28F5A5-D977-CB4A-B593-B3025901F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59"/>
              <a:ext cx="12191999" cy="1634971"/>
            </a:xfrm>
            <a:prstGeom prst="rect">
              <a:avLst/>
            </a:prstGeom>
          </p:spPr>
        </p:pic>
        <p:sp>
          <p:nvSpPr>
            <p:cNvPr id="19" name="Rectangle 18">
              <a:extLst>
                <a:ext uri="{FF2B5EF4-FFF2-40B4-BE49-F238E27FC236}">
                  <a16:creationId xmlns:a16="http://schemas.microsoft.com/office/drawing/2014/main" id="{9A5E82F2-E9A6-E445-87CD-8D1D07C40449}"/>
                </a:ext>
              </a:extLst>
            </p:cNvPr>
            <p:cNvSpPr/>
            <p:nvPr/>
          </p:nvSpPr>
          <p:spPr>
            <a:xfrm>
              <a:off x="603504" y="414717"/>
              <a:ext cx="3191256" cy="810579"/>
            </a:xfrm>
            <a:prstGeom prst="rect">
              <a:avLst/>
            </a:prstGeom>
            <a:solidFill>
              <a:srgbClr val="0B7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134C4084-A043-6246-9207-1E10A67B9892}"/>
              </a:ext>
            </a:extLst>
          </p:cNvPr>
          <p:cNvSpPr/>
          <p:nvPr/>
        </p:nvSpPr>
        <p:spPr>
          <a:xfrm>
            <a:off x="551896" y="830662"/>
            <a:ext cx="4899611" cy="369332"/>
          </a:xfrm>
          <a:prstGeom prst="rect">
            <a:avLst/>
          </a:prstGeom>
        </p:spPr>
        <p:txBody>
          <a:bodyPr wrap="none">
            <a:spAutoFit/>
          </a:bodyPr>
          <a:lstStyle/>
          <a:p>
            <a:r>
              <a:rPr lang="en-US" b="1" dirty="0">
                <a:solidFill>
                  <a:schemeClr val="bg1"/>
                </a:solidFill>
                <a:latin typeface="Arial" panose="020B0604020202020204" pitchFamily="34" charset="0"/>
                <a:cs typeface="Arial" panose="020B0604020202020204" pitchFamily="34" charset="0"/>
              </a:rPr>
              <a:t>To integrate care and develop partnerships</a:t>
            </a:r>
          </a:p>
        </p:txBody>
      </p:sp>
      <p:sp>
        <p:nvSpPr>
          <p:cNvPr id="21" name="Rectangle 20">
            <a:extLst>
              <a:ext uri="{FF2B5EF4-FFF2-40B4-BE49-F238E27FC236}">
                <a16:creationId xmlns:a16="http://schemas.microsoft.com/office/drawing/2014/main" id="{332B26C8-E0C1-7D45-A34A-9C959FE25293}"/>
              </a:ext>
            </a:extLst>
          </p:cNvPr>
          <p:cNvSpPr/>
          <p:nvPr/>
        </p:nvSpPr>
        <p:spPr>
          <a:xfrm>
            <a:off x="551897" y="387285"/>
            <a:ext cx="4766655" cy="492443"/>
          </a:xfrm>
          <a:prstGeom prst="rect">
            <a:avLst/>
          </a:prstGeom>
        </p:spPr>
        <p:txBody>
          <a:bodyPr wrap="square">
            <a:spAutoFit/>
          </a:bodyPr>
          <a:lstStyle/>
          <a:p>
            <a:r>
              <a:rPr lang="en-US" sz="2600" b="1" dirty="0">
                <a:solidFill>
                  <a:schemeClr val="bg1"/>
                </a:solidFill>
                <a:latin typeface="Arial" panose="020B0604020202020204" pitchFamily="34" charset="0"/>
                <a:cs typeface="Arial" panose="020B0604020202020204" pitchFamily="34" charset="0"/>
              </a:rPr>
              <a:t>Ambitions 5 and 6</a:t>
            </a:r>
          </a:p>
        </p:txBody>
      </p:sp>
    </p:spTree>
    <p:extLst>
      <p:ext uri="{BB962C8B-B14F-4D97-AF65-F5344CB8AC3E}">
        <p14:creationId xmlns:p14="http://schemas.microsoft.com/office/powerpoint/2010/main" val="8015218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6BD69-002B-1344-8216-6E5B2E9140F8}"/>
              </a:ext>
            </a:extLst>
          </p:cNvPr>
          <p:cNvPicPr>
            <a:picLocks noChangeAspect="1"/>
          </p:cNvPicPr>
          <p:nvPr/>
        </p:nvPicPr>
        <p:blipFill>
          <a:blip r:embed="rId2"/>
          <a:stretch>
            <a:fillRect/>
          </a:stretch>
        </p:blipFill>
        <p:spPr>
          <a:xfrm>
            <a:off x="0" y="0"/>
            <a:ext cx="12192000" cy="6861312"/>
          </a:xfrm>
          <a:prstGeom prst="rect">
            <a:avLst/>
          </a:prstGeom>
        </p:spPr>
      </p:pic>
      <p:sp>
        <p:nvSpPr>
          <p:cNvPr id="8" name="TextBox 7">
            <a:extLst>
              <a:ext uri="{FF2B5EF4-FFF2-40B4-BE49-F238E27FC236}">
                <a16:creationId xmlns:a16="http://schemas.microsoft.com/office/drawing/2014/main" id="{34C72ACD-4905-7042-9328-65E35FAF4E67}"/>
              </a:ext>
            </a:extLst>
          </p:cNvPr>
          <p:cNvSpPr txBox="1"/>
          <p:nvPr/>
        </p:nvSpPr>
        <p:spPr>
          <a:xfrm>
            <a:off x="614992" y="1983316"/>
            <a:ext cx="11054494" cy="1092607"/>
          </a:xfrm>
          <a:prstGeom prst="rect">
            <a:avLst/>
          </a:prstGeom>
          <a:noFill/>
        </p:spPr>
        <p:txBody>
          <a:bodyPr wrap="square" rtlCol="0">
            <a:spAutoFit/>
          </a:bodyPr>
          <a:lstStyle/>
          <a:p>
            <a:r>
              <a:rPr lang="en-US" sz="6500" b="1">
                <a:solidFill>
                  <a:schemeClr val="bg1"/>
                </a:solidFill>
                <a:latin typeface="Arial" panose="020B0604020202020204" pitchFamily="34" charset="0"/>
                <a:cs typeface="Arial" panose="020B0604020202020204" pitchFamily="34" charset="0"/>
              </a:rPr>
              <a:t>Any questions?</a:t>
            </a:r>
            <a:endParaRPr lang="en-GB" sz="6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43294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2A31FB-44D2-7BBB-C705-E6D96C1D871C}"/>
              </a:ext>
            </a:extLst>
          </p:cNvPr>
          <p:cNvPicPr>
            <a:picLocks noChangeAspect="1"/>
          </p:cNvPicPr>
          <p:nvPr/>
        </p:nvPicPr>
        <p:blipFill>
          <a:blip r:embed="rId3"/>
          <a:stretch>
            <a:fillRect/>
          </a:stretch>
        </p:blipFill>
        <p:spPr>
          <a:xfrm>
            <a:off x="-317" y="-1"/>
            <a:ext cx="12192317" cy="6864805"/>
          </a:xfrm>
          <a:prstGeom prst="rect">
            <a:avLst/>
          </a:prstGeom>
        </p:spPr>
      </p:pic>
      <p:sp>
        <p:nvSpPr>
          <p:cNvPr id="6" name="TextBox 5">
            <a:extLst>
              <a:ext uri="{FF2B5EF4-FFF2-40B4-BE49-F238E27FC236}">
                <a16:creationId xmlns:a16="http://schemas.microsoft.com/office/drawing/2014/main" id="{8022706B-E158-1090-A7D7-95F381431EAC}"/>
              </a:ext>
            </a:extLst>
          </p:cNvPr>
          <p:cNvSpPr txBox="1"/>
          <p:nvPr/>
        </p:nvSpPr>
        <p:spPr>
          <a:xfrm>
            <a:off x="614992" y="1983316"/>
            <a:ext cx="4842379" cy="1384995"/>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Sharon Katema</a:t>
            </a:r>
          </a:p>
          <a:p>
            <a:r>
              <a:rPr lang="en-US" sz="2400">
                <a:solidFill>
                  <a:schemeClr val="bg1"/>
                </a:solidFill>
                <a:latin typeface="Arial" panose="020B0604020202020204" pitchFamily="34" charset="0"/>
                <a:cs typeface="Arial" panose="020B0604020202020204" pitchFamily="34" charset="0"/>
              </a:rPr>
              <a:t>Director of Corporate Governance</a:t>
            </a:r>
          </a:p>
          <a:p>
            <a:r>
              <a:rPr lang="en-US" sz="2400">
                <a:solidFill>
                  <a:schemeClr val="bg1"/>
                </a:solidFill>
                <a:latin typeface="Arial" panose="020B0604020202020204" pitchFamily="34" charset="0"/>
                <a:cs typeface="Arial" panose="020B0604020202020204" pitchFamily="34" charset="0"/>
              </a:rPr>
              <a:t>and Trust Secretary</a:t>
            </a:r>
            <a:endParaRPr lang="en-GB" sz="240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B2867DF-DE80-3A43-AD1B-C546E90F9BB4}"/>
              </a:ext>
            </a:extLst>
          </p:cNvPr>
          <p:cNvPicPr>
            <a:picLocks noChangeAspect="1"/>
          </p:cNvPicPr>
          <p:nvPr/>
        </p:nvPicPr>
        <p:blipFill rotWithShape="1">
          <a:blip r:embed="rId4"/>
          <a:srcRect b="3180"/>
          <a:stretch/>
        </p:blipFill>
        <p:spPr>
          <a:xfrm>
            <a:off x="3435988" y="493294"/>
            <a:ext cx="8756012" cy="6371510"/>
          </a:xfrm>
          <a:prstGeom prst="rect">
            <a:avLst/>
          </a:prstGeom>
        </p:spPr>
      </p:pic>
      <p:pic>
        <p:nvPicPr>
          <p:cNvPr id="7" name="Picture 6">
            <a:extLst>
              <a:ext uri="{FF2B5EF4-FFF2-40B4-BE49-F238E27FC236}">
                <a16:creationId xmlns:a16="http://schemas.microsoft.com/office/drawing/2014/main" id="{D85E68B6-5ED5-9E22-BD2E-FF6CECC7D0F9}"/>
              </a:ext>
            </a:extLst>
          </p:cNvPr>
          <p:cNvPicPr>
            <a:picLocks noChangeAspect="1"/>
          </p:cNvPicPr>
          <p:nvPr/>
        </p:nvPicPr>
        <p:blipFill>
          <a:blip r:embed="rId5"/>
          <a:stretch>
            <a:fillRect/>
          </a:stretch>
        </p:blipFill>
        <p:spPr>
          <a:xfrm>
            <a:off x="9895107" y="493294"/>
            <a:ext cx="1782454" cy="1000226"/>
          </a:xfrm>
          <a:prstGeom prst="rect">
            <a:avLst/>
          </a:prstGeom>
        </p:spPr>
      </p:pic>
    </p:spTree>
    <p:extLst>
      <p:ext uri="{BB962C8B-B14F-4D97-AF65-F5344CB8AC3E}">
        <p14:creationId xmlns:p14="http://schemas.microsoft.com/office/powerpoint/2010/main" val="2976427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371FF7-D4BB-104C-AEF4-3E3B9BAA2C78}"/>
              </a:ext>
            </a:extLst>
          </p:cNvPr>
          <p:cNvSpPr txBox="1"/>
          <p:nvPr/>
        </p:nvSpPr>
        <p:spPr>
          <a:xfrm>
            <a:off x="195843" y="620231"/>
            <a:ext cx="10335231" cy="646331"/>
          </a:xfrm>
          <a:prstGeom prst="rect">
            <a:avLst/>
          </a:prstGeom>
          <a:noFill/>
        </p:spPr>
        <p:txBody>
          <a:bodyPr wrap="square" rtlCol="0">
            <a:spAutoFit/>
          </a:bodyPr>
          <a:lstStyle/>
          <a:p>
            <a:pPr lvl="0">
              <a:defRPr/>
            </a:pPr>
            <a:r>
              <a:rPr lang="en-US" sz="3600" b="1" dirty="0">
                <a:solidFill>
                  <a:srgbClr val="0069B3"/>
                </a:solidFill>
                <a:latin typeface="Arial" panose="020B0604020202020204" pitchFamily="34" charset="0"/>
                <a:cs typeface="Arial" panose="020B0604020202020204" pitchFamily="34" charset="0"/>
              </a:rPr>
              <a:t>Election </a:t>
            </a:r>
            <a:r>
              <a:rPr lang="en-US" sz="3600" b="1" dirty="0" smtClean="0">
                <a:solidFill>
                  <a:srgbClr val="0069B3"/>
                </a:solidFill>
                <a:latin typeface="Arial" panose="020B0604020202020204" pitchFamily="34" charset="0"/>
                <a:cs typeface="Arial" panose="020B0604020202020204" pitchFamily="34" charset="0"/>
              </a:rPr>
              <a:t>Results 2023</a:t>
            </a:r>
            <a:endParaRPr kumimoji="0" lang="en-US" sz="3600" b="1" i="0" u="none" strike="noStrike" kern="1200" cap="none" spc="0" normalizeH="0" baseline="0" noProof="0" dirty="0">
              <a:ln>
                <a:noFill/>
              </a:ln>
              <a:solidFill>
                <a:srgbClr val="08A5D6"/>
              </a:solidFill>
              <a:effectLst/>
              <a:uLnTx/>
              <a:uFillTx/>
              <a:latin typeface="Arial" panose="020B0604020202020204" pitchFamily="34" charset="0"/>
              <a:ea typeface="+mn-ea"/>
              <a:cs typeface="Arial" panose="020B0604020202020204" pitchFamily="34" charset="0"/>
            </a:endParaRPr>
          </a:p>
        </p:txBody>
      </p:sp>
      <p:sp>
        <p:nvSpPr>
          <p:cNvPr id="9" name="Content Placeholder 11">
            <a:extLst>
              <a:ext uri="{FF2B5EF4-FFF2-40B4-BE49-F238E27FC236}">
                <a16:creationId xmlns:a16="http://schemas.microsoft.com/office/drawing/2014/main" id="{091CD909-A45B-2A40-9066-56E6E8AAB23A}"/>
              </a:ext>
            </a:extLst>
          </p:cNvPr>
          <p:cNvSpPr txBox="1">
            <a:spLocks/>
          </p:cNvSpPr>
          <p:nvPr/>
        </p:nvSpPr>
        <p:spPr>
          <a:xfrm>
            <a:off x="-232050" y="1266562"/>
            <a:ext cx="7707126" cy="8928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69B3"/>
              </a:buClr>
              <a:buFont typeface="Arial" panose="020B0604020202020204" pitchFamily="34" charset="0"/>
              <a:buChar char="•"/>
              <a:defRPr sz="2800" kern="1200">
                <a:solidFill>
                  <a:srgbClr val="495D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9B3"/>
              </a:buClr>
              <a:buFont typeface="Arial" panose="020B0604020202020204" pitchFamily="34" charset="0"/>
              <a:buChar char="•"/>
              <a:defRPr sz="2400" kern="1200">
                <a:solidFill>
                  <a:srgbClr val="495D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9B3"/>
              </a:buClr>
              <a:buFont typeface="Arial" panose="020B0604020202020204" pitchFamily="34" charset="0"/>
              <a:buChar char="•"/>
              <a:defRPr sz="2000" kern="1200">
                <a:solidFill>
                  <a:srgbClr val="495D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9B3"/>
              </a:buClr>
              <a:buFont typeface="Arial" panose="020B0604020202020204" pitchFamily="34" charset="0"/>
              <a:buChar char="•"/>
              <a:defRPr sz="1800" kern="1200">
                <a:solidFill>
                  <a:srgbClr val="495D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9B3"/>
              </a:buClr>
              <a:buFont typeface="Arial" panose="020B0604020202020204" pitchFamily="34" charset="0"/>
              <a:buChar char="•"/>
              <a:defRPr sz="1600" kern="1200">
                <a:solidFill>
                  <a:srgbClr val="495D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en-GB" sz="2000" b="1" dirty="0">
                <a:latin typeface="Arial"/>
                <a:cs typeface="Arial"/>
              </a:rPr>
              <a:t>Elections held by single transferable vote for seven </a:t>
            </a:r>
            <a:r>
              <a:rPr lang="en-GB" sz="2000" b="1" dirty="0" smtClean="0">
                <a:latin typeface="Arial"/>
                <a:cs typeface="Arial"/>
              </a:rPr>
              <a:t/>
            </a:r>
            <a:br>
              <a:rPr lang="en-GB" sz="2000" b="1" dirty="0" smtClean="0">
                <a:latin typeface="Arial"/>
                <a:cs typeface="Arial"/>
              </a:rPr>
            </a:br>
            <a:r>
              <a:rPr lang="en-GB" sz="2000" b="1" dirty="0" smtClean="0">
                <a:latin typeface="Arial"/>
                <a:cs typeface="Arial"/>
              </a:rPr>
              <a:t>public </a:t>
            </a:r>
            <a:r>
              <a:rPr lang="en-GB" sz="2000" b="1" dirty="0">
                <a:latin typeface="Arial"/>
                <a:cs typeface="Arial"/>
              </a:rPr>
              <a:t>governor and three staff governor </a:t>
            </a:r>
            <a:r>
              <a:rPr lang="en-GB" sz="2000" b="1" dirty="0" smtClean="0">
                <a:latin typeface="Arial"/>
                <a:cs typeface="Arial"/>
              </a:rPr>
              <a:t>positions</a:t>
            </a:r>
            <a:r>
              <a:rPr lang="en-GB" sz="2000" b="1" dirty="0">
                <a:latin typeface="Arial"/>
                <a:cs typeface="Arial"/>
              </a:rPr>
              <a:t>.</a:t>
            </a:r>
            <a:endParaRPr kumimoji="0" lang="en-US" sz="2000" b="1" i="0" u="none" strike="noStrike" kern="1200" cap="none" spc="0" normalizeH="0" baseline="0" noProof="0" dirty="0">
              <a:ln>
                <a:noFill/>
              </a:ln>
              <a:effectLst/>
              <a:uLnTx/>
              <a:uFillTx/>
              <a:latin typeface="Arial"/>
              <a:cs typeface="Arial"/>
            </a:endParaRPr>
          </a:p>
        </p:txBody>
      </p:sp>
      <p:sp>
        <p:nvSpPr>
          <p:cNvPr id="10" name="Content Placeholder 11">
            <a:extLst>
              <a:ext uri="{FF2B5EF4-FFF2-40B4-BE49-F238E27FC236}">
                <a16:creationId xmlns:a16="http://schemas.microsoft.com/office/drawing/2014/main" id="{9B183218-3E8C-3A4A-A2EC-29D07BD94056}"/>
              </a:ext>
            </a:extLst>
          </p:cNvPr>
          <p:cNvSpPr txBox="1">
            <a:spLocks/>
          </p:cNvSpPr>
          <p:nvPr/>
        </p:nvSpPr>
        <p:spPr>
          <a:xfrm>
            <a:off x="6726665" y="1266562"/>
            <a:ext cx="5465334" cy="13627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69B3"/>
              </a:buClr>
              <a:buFont typeface="Arial" panose="020B0604020202020204" pitchFamily="34" charset="0"/>
              <a:buChar char="•"/>
              <a:defRPr sz="2800" kern="1200">
                <a:solidFill>
                  <a:srgbClr val="495D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9B3"/>
              </a:buClr>
              <a:buFont typeface="Arial" panose="020B0604020202020204" pitchFamily="34" charset="0"/>
              <a:buChar char="•"/>
              <a:defRPr sz="2400" kern="1200">
                <a:solidFill>
                  <a:srgbClr val="495D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9B3"/>
              </a:buClr>
              <a:buFont typeface="Arial" panose="020B0604020202020204" pitchFamily="34" charset="0"/>
              <a:buChar char="•"/>
              <a:defRPr sz="2000" kern="1200">
                <a:solidFill>
                  <a:srgbClr val="495D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9B3"/>
              </a:buClr>
              <a:buFont typeface="Arial" panose="020B0604020202020204" pitchFamily="34" charset="0"/>
              <a:buChar char="•"/>
              <a:defRPr sz="1800" kern="1200">
                <a:solidFill>
                  <a:srgbClr val="495D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9B3"/>
              </a:buClr>
              <a:buFont typeface="Arial" panose="020B0604020202020204" pitchFamily="34" charset="0"/>
              <a:buChar char="•"/>
              <a:defRPr sz="1600" kern="1200">
                <a:solidFill>
                  <a:srgbClr val="495D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en-GB" sz="2200" b="1" dirty="0">
                <a:solidFill>
                  <a:srgbClr val="0069B3"/>
                </a:solidFill>
                <a:latin typeface="Arial"/>
                <a:cs typeface="Arial"/>
              </a:rPr>
              <a:t>Thank you to the following Governors who completed their term of office in 2023:</a:t>
            </a:r>
            <a:endParaRPr kumimoji="0" lang="en-GB" sz="2400" b="0" i="0" u="none" strike="noStrike" kern="1200" cap="none" spc="0" normalizeH="0" baseline="0" noProof="0" dirty="0">
              <a:ln>
                <a:noFill/>
              </a:ln>
              <a:solidFill>
                <a:srgbClr val="0069B3"/>
              </a:solidFill>
              <a:effectLst/>
              <a:uLnTx/>
              <a:uFillTx/>
            </a:endParaRPr>
          </a:p>
        </p:txBody>
      </p:sp>
      <p:sp>
        <p:nvSpPr>
          <p:cNvPr id="2" name="Rectangle 1">
            <a:extLst>
              <a:ext uri="{FF2B5EF4-FFF2-40B4-BE49-F238E27FC236}">
                <a16:creationId xmlns:a16="http://schemas.microsoft.com/office/drawing/2014/main" id="{B70ACB55-7E34-B449-8E9D-0ACBDA52FF74}"/>
              </a:ext>
            </a:extLst>
          </p:cNvPr>
          <p:cNvSpPr/>
          <p:nvPr/>
        </p:nvSpPr>
        <p:spPr>
          <a:xfrm>
            <a:off x="7277014" y="2191368"/>
            <a:ext cx="3147449" cy="2246769"/>
          </a:xfrm>
          <a:prstGeom prst="rect">
            <a:avLst/>
          </a:prstGeom>
        </p:spPr>
        <p:txBody>
          <a:bodyPr wrap="square">
            <a:spAutoFit/>
          </a:bodyPr>
          <a:lstStyle/>
          <a:p>
            <a:pPr marL="285750" indent="-285750">
              <a:buClr>
                <a:srgbClr val="0069B3"/>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Janice Drake </a:t>
            </a:r>
          </a:p>
          <a:p>
            <a:pPr marL="285750" indent="-285750">
              <a:buClr>
                <a:srgbClr val="0069B3"/>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Janet Whitehouse</a:t>
            </a:r>
          </a:p>
          <a:p>
            <a:pPr marL="285750" indent="-285750">
              <a:buClr>
                <a:srgbClr val="0069B3"/>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Tracey Holliday </a:t>
            </a:r>
          </a:p>
          <a:p>
            <a:pPr marL="285750" indent="-285750">
              <a:buClr>
                <a:srgbClr val="0069B3"/>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Martin Anderson </a:t>
            </a:r>
          </a:p>
          <a:p>
            <a:pPr marL="285750" indent="-285750">
              <a:buClr>
                <a:srgbClr val="0069B3"/>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Leigh </a:t>
            </a:r>
            <a:r>
              <a:rPr lang="en-GB" sz="2000" dirty="0" err="1">
                <a:solidFill>
                  <a:schemeClr val="tx1">
                    <a:lumMod val="75000"/>
                    <a:lumOff val="25000"/>
                  </a:schemeClr>
                </a:solidFill>
                <a:latin typeface="Arial" panose="020B0604020202020204" pitchFamily="34" charset="0"/>
                <a:cs typeface="Arial" panose="020B0604020202020204" pitchFamily="34" charset="0"/>
              </a:rPr>
              <a:t>Vallance</a:t>
            </a:r>
            <a:r>
              <a:rPr lang="en-GB" sz="2000" dirty="0">
                <a:solidFill>
                  <a:schemeClr val="tx1">
                    <a:lumMod val="75000"/>
                    <a:lumOff val="25000"/>
                  </a:schemeClr>
                </a:solidFill>
                <a:latin typeface="Arial" panose="020B0604020202020204" pitchFamily="34" charset="0"/>
                <a:cs typeface="Arial" panose="020B0604020202020204" pitchFamily="34" charset="0"/>
              </a:rPr>
              <a:t> </a:t>
            </a:r>
          </a:p>
          <a:p>
            <a:pPr marL="285750" indent="-285750">
              <a:buClr>
                <a:srgbClr val="0069B3"/>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Dawn </a:t>
            </a:r>
            <a:r>
              <a:rPr lang="en-GB" sz="2000" dirty="0" err="1">
                <a:solidFill>
                  <a:schemeClr val="tx1">
                    <a:lumMod val="75000"/>
                    <a:lumOff val="25000"/>
                  </a:schemeClr>
                </a:solidFill>
                <a:latin typeface="Arial" panose="020B0604020202020204" pitchFamily="34" charset="0"/>
                <a:cs typeface="Arial" panose="020B0604020202020204" pitchFamily="34" charset="0"/>
              </a:rPr>
              <a:t>Hennefer</a:t>
            </a:r>
            <a:r>
              <a:rPr lang="en-GB" sz="2000" dirty="0">
                <a:solidFill>
                  <a:schemeClr val="tx1">
                    <a:lumMod val="75000"/>
                    <a:lumOff val="25000"/>
                  </a:schemeClr>
                </a:solidFill>
                <a:latin typeface="Arial" panose="020B0604020202020204" pitchFamily="34" charset="0"/>
                <a:cs typeface="Arial" panose="020B0604020202020204" pitchFamily="34" charset="0"/>
              </a:rPr>
              <a:t> </a:t>
            </a:r>
          </a:p>
          <a:p>
            <a:pPr marL="285750" indent="-285750">
              <a:buClr>
                <a:srgbClr val="0069B3"/>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Jane Howarth </a:t>
            </a:r>
          </a:p>
        </p:txBody>
      </p:sp>
      <p:graphicFrame>
        <p:nvGraphicFramePr>
          <p:cNvPr id="3" name="Table 2"/>
          <p:cNvGraphicFramePr>
            <a:graphicFrameLocks noGrp="1"/>
          </p:cNvGraphicFramePr>
          <p:nvPr>
            <p:extLst>
              <p:ext uri="{D42A27DB-BD31-4B8C-83A1-F6EECF244321}">
                <p14:modId xmlns:p14="http://schemas.microsoft.com/office/powerpoint/2010/main" val="3368280701"/>
              </p:ext>
            </p:extLst>
          </p:nvPr>
        </p:nvGraphicFramePr>
        <p:xfrm>
          <a:off x="441741" y="2021295"/>
          <a:ext cx="5572694" cy="3571240"/>
        </p:xfrm>
        <a:graphic>
          <a:graphicData uri="http://schemas.openxmlformats.org/drawingml/2006/table">
            <a:tbl>
              <a:tblPr firstRow="1" bandRow="1">
                <a:tableStyleId>{5C22544A-7EE6-4342-B048-85BDC9FD1C3A}</a:tableStyleId>
              </a:tblPr>
              <a:tblGrid>
                <a:gridCol w="2402026">
                  <a:extLst>
                    <a:ext uri="{9D8B030D-6E8A-4147-A177-3AD203B41FA5}">
                      <a16:colId xmlns:a16="http://schemas.microsoft.com/office/drawing/2014/main" val="3605611882"/>
                    </a:ext>
                  </a:extLst>
                </a:gridCol>
                <a:gridCol w="3170668">
                  <a:extLst>
                    <a:ext uri="{9D8B030D-6E8A-4147-A177-3AD203B41FA5}">
                      <a16:colId xmlns:a16="http://schemas.microsoft.com/office/drawing/2014/main" val="216969378"/>
                    </a:ext>
                  </a:extLst>
                </a:gridCol>
              </a:tblGrid>
              <a:tr h="370840">
                <a:tc>
                  <a:txBody>
                    <a:bodyPr/>
                    <a:lstStyle/>
                    <a:p>
                      <a:pPr algn="ctr"/>
                      <a:r>
                        <a:rPr lang="en-GB">
                          <a:latin typeface="Arial" panose="020B0604020202020204" pitchFamily="34" charset="0"/>
                          <a:cs typeface="Arial" panose="020B0604020202020204" pitchFamily="34" charset="0"/>
                        </a:rPr>
                        <a:t>Area</a:t>
                      </a:r>
                      <a:r>
                        <a:rPr lang="en-GB" baseline="0">
                          <a:latin typeface="Arial" panose="020B0604020202020204" pitchFamily="34" charset="0"/>
                          <a:cs typeface="Arial" panose="020B0604020202020204" pitchFamily="34" charset="0"/>
                        </a:rPr>
                        <a:t> </a:t>
                      </a:r>
                      <a:endParaRPr lang="en-GB">
                        <a:latin typeface="Arial" panose="020B0604020202020204" pitchFamily="34" charset="0"/>
                        <a:cs typeface="Arial" panose="020B0604020202020204" pitchFamily="34" charset="0"/>
                      </a:endParaRPr>
                    </a:p>
                  </a:txBody>
                  <a:tcPr/>
                </a:tc>
                <a:tc>
                  <a:txBody>
                    <a:bodyPr/>
                    <a:lstStyle/>
                    <a:p>
                      <a:pPr algn="ctr"/>
                      <a:r>
                        <a:rPr lang="en-GB">
                          <a:latin typeface="Arial" panose="020B0604020202020204" pitchFamily="34" charset="0"/>
                          <a:cs typeface="Arial" panose="020B0604020202020204" pitchFamily="34" charset="0"/>
                        </a:rPr>
                        <a:t>Elected </a:t>
                      </a:r>
                    </a:p>
                  </a:txBody>
                  <a:tcPr/>
                </a:tc>
                <a:extLst>
                  <a:ext uri="{0D108BD9-81ED-4DB2-BD59-A6C34878D82A}">
                    <a16:rowId xmlns:a16="http://schemas.microsoft.com/office/drawing/2014/main" val="1697773893"/>
                  </a:ext>
                </a:extLst>
              </a:tr>
              <a:tr h="370840">
                <a:tc>
                  <a:txBody>
                    <a:bodyPr/>
                    <a:lstStyle/>
                    <a:p>
                      <a:r>
                        <a:rPr lang="en-GB">
                          <a:latin typeface="Arial" panose="020B0604020202020204" pitchFamily="34" charset="0"/>
                          <a:cs typeface="Arial" panose="020B0604020202020204" pitchFamily="34" charset="0"/>
                        </a:rPr>
                        <a:t>Bolton North East </a:t>
                      </a:r>
                    </a:p>
                  </a:txBody>
                  <a:tcPr/>
                </a:tc>
                <a:tc>
                  <a: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Edward Gorman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Dalton Thompson </a:t>
                      </a:r>
                    </a:p>
                  </a:txBody>
                  <a:tcPr/>
                </a:tc>
                <a:extLst>
                  <a:ext uri="{0D108BD9-81ED-4DB2-BD59-A6C34878D82A}">
                    <a16:rowId xmlns:a16="http://schemas.microsoft.com/office/drawing/2014/main" val="499699708"/>
                  </a:ext>
                </a:extLst>
              </a:tr>
              <a:tr h="370840">
                <a:tc>
                  <a:txBody>
                    <a:bodyPr/>
                    <a:lstStyle/>
                    <a:p>
                      <a:r>
                        <a:rPr lang="en-GB">
                          <a:latin typeface="Arial" panose="020B0604020202020204" pitchFamily="34" charset="0"/>
                          <a:cs typeface="Arial" panose="020B0604020202020204" pitchFamily="34" charset="0"/>
                        </a:rPr>
                        <a:t>Bolton South East </a:t>
                      </a:r>
                    </a:p>
                  </a:txBody>
                  <a:tcPr/>
                </a:tc>
                <a:tc>
                  <a:txBody>
                    <a:bodyPr/>
                    <a:lstStyle/>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Paul Best</a:t>
                      </a:r>
                    </a:p>
                  </a:txBody>
                  <a:tcPr/>
                </a:tc>
                <a:extLst>
                  <a:ext uri="{0D108BD9-81ED-4DB2-BD59-A6C34878D82A}">
                    <a16:rowId xmlns:a16="http://schemas.microsoft.com/office/drawing/2014/main" val="774112112"/>
                  </a:ext>
                </a:extLst>
              </a:tr>
              <a:tr h="370840">
                <a:tc>
                  <a:txBody>
                    <a:bodyPr/>
                    <a:lstStyle/>
                    <a:p>
                      <a:r>
                        <a:rPr lang="en-GB">
                          <a:latin typeface="Arial" panose="020B0604020202020204" pitchFamily="34" charset="0"/>
                          <a:cs typeface="Arial" panose="020B0604020202020204" pitchFamily="34" charset="0"/>
                        </a:rPr>
                        <a:t>Bolton West </a:t>
                      </a:r>
                    </a:p>
                  </a:txBody>
                  <a:tcPr/>
                </a:tc>
                <a:tc>
                  <a: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Malcolm Bristow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David Thomas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Elaine </a:t>
                      </a:r>
                      <a:r>
                        <a:rPr lang="en-GB" sz="2000" dirty="0" err="1">
                          <a:latin typeface="Arial" panose="020B0604020202020204" pitchFamily="34" charset="0"/>
                          <a:cs typeface="Arial" panose="020B0604020202020204" pitchFamily="34" charset="0"/>
                        </a:rPr>
                        <a:t>Catterall</a:t>
                      </a: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Grace </a:t>
                      </a:r>
                      <a:r>
                        <a:rPr lang="en-GB" sz="2000" dirty="0" err="1">
                          <a:latin typeface="Arial" panose="020B0604020202020204" pitchFamily="34" charset="0"/>
                          <a:cs typeface="Arial" panose="020B0604020202020204" pitchFamily="34" charset="0"/>
                        </a:rPr>
                        <a:t>Hopps</a:t>
                      </a:r>
                      <a:r>
                        <a:rPr lang="en-GB" sz="200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490973277"/>
                  </a:ext>
                </a:extLst>
              </a:tr>
              <a:tr h="370840">
                <a:tc>
                  <a:txBody>
                    <a:bodyPr/>
                    <a:lstStyle/>
                    <a:p>
                      <a:r>
                        <a:rPr lang="en-GB">
                          <a:latin typeface="Arial" panose="020B0604020202020204" pitchFamily="34" charset="0"/>
                          <a:cs typeface="Arial" panose="020B0604020202020204" pitchFamily="34" charset="0"/>
                        </a:rPr>
                        <a:t>Nurses and Midwives </a:t>
                      </a:r>
                    </a:p>
                  </a:txBody>
                  <a:tcPr/>
                </a:tc>
                <a:tc>
                  <a:txBody>
                    <a:bodyPr/>
                    <a:lstStyle/>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Jean Cummings </a:t>
                      </a:r>
                    </a:p>
                  </a:txBody>
                  <a:tcPr/>
                </a:tc>
                <a:extLst>
                  <a:ext uri="{0D108BD9-81ED-4DB2-BD59-A6C34878D82A}">
                    <a16:rowId xmlns:a16="http://schemas.microsoft.com/office/drawing/2014/main" val="3740522172"/>
                  </a:ext>
                </a:extLst>
              </a:tr>
              <a:tr h="370840">
                <a:tc>
                  <a:txBody>
                    <a:bodyPr/>
                    <a:lstStyle/>
                    <a:p>
                      <a:r>
                        <a:rPr lang="en-GB" dirty="0">
                          <a:latin typeface="Arial" panose="020B0604020202020204" pitchFamily="34" charset="0"/>
                          <a:cs typeface="Arial" panose="020B0604020202020204" pitchFamily="34" charset="0"/>
                        </a:rPr>
                        <a:t>AHP and</a:t>
                      </a:r>
                      <a:r>
                        <a:rPr lang="en-GB" baseline="0" dirty="0">
                          <a:latin typeface="Arial" panose="020B0604020202020204" pitchFamily="34" charset="0"/>
                          <a:cs typeface="Arial" panose="020B0604020202020204" pitchFamily="34" charset="0"/>
                        </a:rPr>
                        <a:t> Scientists </a:t>
                      </a:r>
                      <a:endParaRPr lang="en-GB"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Cara Burns </a:t>
                      </a:r>
                    </a:p>
                  </a:txBody>
                  <a:tcPr/>
                </a:tc>
                <a:extLst>
                  <a:ext uri="{0D108BD9-81ED-4DB2-BD59-A6C34878D82A}">
                    <a16:rowId xmlns:a16="http://schemas.microsoft.com/office/drawing/2014/main" val="1957527724"/>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103927578"/>
              </p:ext>
            </p:extLst>
          </p:nvPr>
        </p:nvGraphicFramePr>
        <p:xfrm>
          <a:off x="7277014" y="4442395"/>
          <a:ext cx="4914985" cy="1584960"/>
        </p:xfrm>
        <a:graphic>
          <a:graphicData uri="http://schemas.openxmlformats.org/drawingml/2006/table">
            <a:tbl>
              <a:tblPr firstRow="1" bandRow="1">
                <a:tableStyleId>{5C22544A-7EE6-4342-B048-85BDC9FD1C3A}</a:tableStyleId>
              </a:tblPr>
              <a:tblGrid>
                <a:gridCol w="4914985">
                  <a:extLst>
                    <a:ext uri="{9D8B030D-6E8A-4147-A177-3AD203B41FA5}">
                      <a16:colId xmlns:a16="http://schemas.microsoft.com/office/drawing/2014/main" val="3141615153"/>
                    </a:ext>
                  </a:extLst>
                </a:gridCol>
              </a:tblGrid>
              <a:tr h="1447717">
                <a:tc>
                  <a:txBody>
                    <a:bodyPr/>
                    <a:lstStyle/>
                    <a:p>
                      <a:pPr algn="l"/>
                      <a:r>
                        <a:rPr lang="en-GB" b="1" dirty="0">
                          <a:latin typeface="Arial" panose="020B0604020202020204" pitchFamily="34" charset="0"/>
                          <a:cs typeface="Arial" panose="020B0604020202020204" pitchFamily="34" charset="0"/>
                        </a:rPr>
                        <a:t>Newly</a:t>
                      </a:r>
                      <a:r>
                        <a:rPr lang="en-GB" b="1" baseline="0"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Appointed</a:t>
                      </a:r>
                      <a:r>
                        <a:rPr lang="en-GB" b="1" baseline="0" dirty="0">
                          <a:latin typeface="Arial" panose="020B0604020202020204" pitchFamily="34" charset="0"/>
                          <a:cs typeface="Arial" panose="020B0604020202020204" pitchFamily="34" charset="0"/>
                        </a:rPr>
                        <a:t> </a:t>
                      </a:r>
                      <a:r>
                        <a:rPr lang="en-GB" b="1" baseline="0" dirty="0" smtClean="0">
                          <a:latin typeface="Arial" panose="020B0604020202020204" pitchFamily="34" charset="0"/>
                          <a:cs typeface="Arial" panose="020B0604020202020204" pitchFamily="34" charset="0"/>
                        </a:rPr>
                        <a:t>Governors: </a:t>
                      </a:r>
                      <a:endParaRPr lang="en-GB" b="1"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2000" b="0" dirty="0">
                          <a:latin typeface="Arial" panose="020B0604020202020204" pitchFamily="34" charset="0"/>
                          <a:cs typeface="Arial" panose="020B0604020202020204" pitchFamily="34" charset="0"/>
                        </a:rPr>
                        <a:t>Dave Bagley,</a:t>
                      </a:r>
                      <a:r>
                        <a:rPr lang="en-GB" sz="2000" b="0" baseline="0" dirty="0">
                          <a:latin typeface="Arial" panose="020B0604020202020204" pitchFamily="34" charset="0"/>
                          <a:cs typeface="Arial" panose="020B0604020202020204" pitchFamily="34" charset="0"/>
                        </a:rPr>
                        <a:t> Bolton CVS </a:t>
                      </a:r>
                    </a:p>
                    <a:p>
                      <a:pPr marL="285750" indent="-285750" algn="l">
                        <a:buFont typeface="Arial" panose="020B0604020202020204" pitchFamily="34" charset="0"/>
                        <a:buChar char="•"/>
                      </a:pPr>
                      <a:r>
                        <a:rPr lang="en-GB" sz="2000" b="0" baseline="0" dirty="0">
                          <a:latin typeface="Arial" panose="020B0604020202020204" pitchFamily="34" charset="0"/>
                          <a:cs typeface="Arial" panose="020B0604020202020204" pitchFamily="34" charset="0"/>
                        </a:rPr>
                        <a:t>Dawn Yates, Bolton CVS</a:t>
                      </a:r>
                    </a:p>
                    <a:p>
                      <a:pPr marL="285750" indent="-285750" algn="l">
                        <a:buFont typeface="Arial" panose="020B0604020202020204" pitchFamily="34" charset="0"/>
                        <a:buChar char="•"/>
                      </a:pPr>
                      <a:r>
                        <a:rPr lang="en-GB" sz="2000" b="0" baseline="0" dirty="0">
                          <a:latin typeface="Arial" panose="020B0604020202020204" pitchFamily="34" charset="0"/>
                          <a:cs typeface="Arial" panose="020B0604020202020204" pitchFamily="34" charset="0"/>
                        </a:rPr>
                        <a:t>Melanie Rushton, Salford University </a:t>
                      </a:r>
                    </a:p>
                    <a:p>
                      <a:pPr marL="285750" indent="-285750" algn="l">
                        <a:buFont typeface="Arial" panose="020B0604020202020204" pitchFamily="34" charset="0"/>
                        <a:buChar char="•"/>
                      </a:pPr>
                      <a:r>
                        <a:rPr lang="en-GB" sz="2000" b="0" baseline="0" dirty="0">
                          <a:latin typeface="Arial" panose="020B0604020202020204" pitchFamily="34" charset="0"/>
                          <a:cs typeface="Arial" panose="020B0604020202020204" pitchFamily="34" charset="0"/>
                        </a:rPr>
                        <a:t>Adele Nightingale, University of </a:t>
                      </a:r>
                      <a:r>
                        <a:rPr lang="en-GB" sz="2000" b="0" baseline="0" dirty="0" smtClean="0">
                          <a:latin typeface="Arial" panose="020B0604020202020204" pitchFamily="34" charset="0"/>
                          <a:cs typeface="Arial" panose="020B0604020202020204" pitchFamily="34" charset="0"/>
                        </a:rPr>
                        <a:t>Bolton</a:t>
                      </a:r>
                      <a:endParaRPr lang="en-GB" sz="2000" b="0" baseline="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7024589"/>
                  </a:ext>
                </a:extLst>
              </a:tr>
            </a:tbl>
          </a:graphicData>
        </a:graphic>
      </p:graphicFrame>
    </p:spTree>
    <p:extLst>
      <p:ext uri="{BB962C8B-B14F-4D97-AF65-F5344CB8AC3E}">
        <p14:creationId xmlns:p14="http://schemas.microsoft.com/office/powerpoint/2010/main" val="2932263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22BCB6-4045-8447-B7CE-B1C277DE1A03}"/>
              </a:ext>
            </a:extLst>
          </p:cNvPr>
          <p:cNvSpPr txBox="1"/>
          <p:nvPr/>
        </p:nvSpPr>
        <p:spPr>
          <a:xfrm>
            <a:off x="195843" y="781891"/>
            <a:ext cx="10335231" cy="646331"/>
          </a:xfrm>
          <a:prstGeom prst="rect">
            <a:avLst/>
          </a:prstGeom>
          <a:noFill/>
        </p:spPr>
        <p:txBody>
          <a:bodyPr wrap="square" rtlCol="0">
            <a:spAutoFit/>
          </a:bodyPr>
          <a:lstStyle/>
          <a:p>
            <a:pPr lvl="0">
              <a:defRPr/>
            </a:pPr>
            <a:r>
              <a:rPr lang="en-US" sz="3600" b="1">
                <a:solidFill>
                  <a:srgbClr val="0069B3"/>
                </a:solidFill>
                <a:latin typeface="Arial" panose="020B0604020202020204" pitchFamily="34" charset="0"/>
                <a:cs typeface="Arial" panose="020B0604020202020204" pitchFamily="34" charset="0"/>
              </a:rPr>
              <a:t>Membership Update</a:t>
            </a:r>
            <a:endParaRPr kumimoji="0" lang="en-US" sz="3600" b="1" i="0" u="none" strike="noStrike" kern="1200" cap="none" spc="0" normalizeH="0" baseline="0" noProof="0">
              <a:ln>
                <a:noFill/>
              </a:ln>
              <a:solidFill>
                <a:srgbClr val="08A5D6"/>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D0F3F3C7-5EAF-5948-B5DC-41BC0958B2AE}"/>
              </a:ext>
            </a:extLst>
          </p:cNvPr>
          <p:cNvSpPr/>
          <p:nvPr/>
        </p:nvSpPr>
        <p:spPr>
          <a:xfrm>
            <a:off x="277167" y="1601522"/>
            <a:ext cx="5196354" cy="3785652"/>
          </a:xfrm>
          <a:prstGeom prst="rect">
            <a:avLst/>
          </a:prstGeom>
        </p:spPr>
        <p:txBody>
          <a:bodyPr wrap="square">
            <a:spAutoFit/>
          </a:bodyPr>
          <a:lstStyle/>
          <a:p>
            <a:pPr marL="285750" indent="-285750">
              <a:buClr>
                <a:srgbClr val="0069B3"/>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We have re-launched the Membership Matters Newsletter </a:t>
            </a:r>
          </a:p>
          <a:p>
            <a:pPr marL="285750" indent="-285750">
              <a:buClr>
                <a:srgbClr val="0069B3"/>
              </a:buClr>
              <a:buFont typeface="Arial" panose="020B0604020202020204" pitchFamily="34" charset="0"/>
              <a:buChar char="•"/>
            </a:pPr>
            <a:endParaRPr lang="en-GB" sz="20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rgbClr val="0069B3"/>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We will be contacting members to discuss how we </a:t>
            </a:r>
            <a:r>
              <a:rPr lang="en-GB" sz="2000" dirty="0" smtClean="0">
                <a:solidFill>
                  <a:schemeClr val="tx1">
                    <a:lumMod val="75000"/>
                    <a:lumOff val="25000"/>
                  </a:schemeClr>
                </a:solidFill>
                <a:latin typeface="Arial" panose="020B0604020202020204" pitchFamily="34" charset="0"/>
                <a:cs typeface="Arial" panose="020B0604020202020204" pitchFamily="34" charset="0"/>
              </a:rPr>
              <a:t>communicate</a:t>
            </a:r>
            <a:endParaRPr lang="en-GB" sz="20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rgbClr val="0069B3"/>
              </a:buClr>
              <a:buFont typeface="Arial" panose="020B0604020202020204" pitchFamily="34" charset="0"/>
              <a:buChar char="•"/>
            </a:pPr>
            <a:endParaRPr lang="en-GB" sz="20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rgbClr val="0069B3"/>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We are working with Bolton Youth Transformation Board to appoint a Youth </a:t>
            </a:r>
            <a:r>
              <a:rPr lang="en-GB" sz="2000" dirty="0" smtClean="0">
                <a:solidFill>
                  <a:schemeClr val="tx1">
                    <a:lumMod val="75000"/>
                    <a:lumOff val="25000"/>
                  </a:schemeClr>
                </a:solidFill>
                <a:latin typeface="Arial" panose="020B0604020202020204" pitchFamily="34" charset="0"/>
                <a:cs typeface="Arial" panose="020B0604020202020204" pitchFamily="34" charset="0"/>
              </a:rPr>
              <a:t>Governor</a:t>
            </a:r>
            <a:endParaRPr lang="en-GB" sz="20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rgbClr val="0069B3"/>
              </a:buClr>
              <a:buFont typeface="Arial" panose="020B0604020202020204" pitchFamily="34" charset="0"/>
              <a:buChar char="•"/>
            </a:pPr>
            <a:endParaRPr lang="en-GB" sz="20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rgbClr val="0069B3"/>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Looking to engage more with our members over the next </a:t>
            </a:r>
            <a:r>
              <a:rPr lang="en-GB" sz="2000" dirty="0" smtClean="0">
                <a:solidFill>
                  <a:schemeClr val="tx1">
                    <a:lumMod val="75000"/>
                    <a:lumOff val="25000"/>
                  </a:schemeClr>
                </a:solidFill>
                <a:latin typeface="Arial" panose="020B0604020202020204" pitchFamily="34" charset="0"/>
                <a:cs typeface="Arial" panose="020B0604020202020204" pitchFamily="34" charset="0"/>
              </a:rPr>
              <a:t>year</a:t>
            </a:r>
            <a:endParaRPr lang="en-US" sz="2000" dirty="0">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256494999"/>
              </p:ext>
            </p:extLst>
          </p:nvPr>
        </p:nvGraphicFramePr>
        <p:xfrm>
          <a:off x="5821250" y="2314573"/>
          <a:ext cx="5788157" cy="1920240"/>
        </p:xfrm>
        <a:graphic>
          <a:graphicData uri="http://schemas.openxmlformats.org/drawingml/2006/table">
            <a:tbl>
              <a:tblPr firstRow="1" bandRow="1">
                <a:tableStyleId>{5C22544A-7EE6-4342-B048-85BDC9FD1C3A}</a:tableStyleId>
              </a:tblPr>
              <a:tblGrid>
                <a:gridCol w="1815922">
                  <a:extLst>
                    <a:ext uri="{9D8B030D-6E8A-4147-A177-3AD203B41FA5}">
                      <a16:colId xmlns:a16="http://schemas.microsoft.com/office/drawing/2014/main" val="4150205099"/>
                    </a:ext>
                  </a:extLst>
                </a:gridCol>
                <a:gridCol w="1970467">
                  <a:extLst>
                    <a:ext uri="{9D8B030D-6E8A-4147-A177-3AD203B41FA5}">
                      <a16:colId xmlns:a16="http://schemas.microsoft.com/office/drawing/2014/main" val="4192611847"/>
                    </a:ext>
                  </a:extLst>
                </a:gridCol>
                <a:gridCol w="2001768">
                  <a:extLst>
                    <a:ext uri="{9D8B030D-6E8A-4147-A177-3AD203B41FA5}">
                      <a16:colId xmlns:a16="http://schemas.microsoft.com/office/drawing/2014/main" val="2905099231"/>
                    </a:ext>
                  </a:extLst>
                </a:gridCol>
              </a:tblGrid>
              <a:tr h="370840">
                <a:tc>
                  <a:txBody>
                    <a:bodyPr/>
                    <a:lstStyle/>
                    <a:p>
                      <a:endParaRPr lang="en-GB">
                        <a:latin typeface="Arial" panose="020B0604020202020204" pitchFamily="34" charset="0"/>
                        <a:cs typeface="Arial" panose="020B0604020202020204" pitchFamily="34" charset="0"/>
                      </a:endParaRPr>
                    </a:p>
                  </a:txBody>
                  <a:tcPr/>
                </a:tc>
                <a:tc>
                  <a:txBody>
                    <a:bodyPr/>
                    <a:lstStyle/>
                    <a:p>
                      <a:r>
                        <a:rPr lang="en-GB">
                          <a:latin typeface="Arial" panose="020B0604020202020204" pitchFamily="34" charset="0"/>
                          <a:cs typeface="Arial" panose="020B0604020202020204" pitchFamily="34" charset="0"/>
                        </a:rPr>
                        <a:t>Public Constituency</a:t>
                      </a:r>
                      <a:r>
                        <a:rPr lang="en-GB" baseline="0">
                          <a:latin typeface="Arial" panose="020B0604020202020204" pitchFamily="34" charset="0"/>
                          <a:cs typeface="Arial" panose="020B0604020202020204" pitchFamily="34" charset="0"/>
                        </a:rPr>
                        <a:t> </a:t>
                      </a:r>
                      <a:endParaRPr lang="en-GB">
                        <a:latin typeface="Arial" panose="020B0604020202020204" pitchFamily="34" charset="0"/>
                        <a:cs typeface="Arial" panose="020B0604020202020204" pitchFamily="34" charset="0"/>
                      </a:endParaRPr>
                    </a:p>
                  </a:txBody>
                  <a:tcPr/>
                </a:tc>
                <a:tc>
                  <a:txBody>
                    <a:bodyPr/>
                    <a:lstStyle/>
                    <a:p>
                      <a:r>
                        <a:rPr lang="en-GB">
                          <a:latin typeface="Arial" panose="020B0604020202020204" pitchFamily="34" charset="0"/>
                          <a:cs typeface="Arial" panose="020B0604020202020204" pitchFamily="34" charset="0"/>
                        </a:rPr>
                        <a:t>Staff Constituency </a:t>
                      </a:r>
                    </a:p>
                  </a:txBody>
                  <a:tcPr/>
                </a:tc>
                <a:extLst>
                  <a:ext uri="{0D108BD9-81ED-4DB2-BD59-A6C34878D82A}">
                    <a16:rowId xmlns:a16="http://schemas.microsoft.com/office/drawing/2014/main" val="1698173453"/>
                  </a:ext>
                </a:extLst>
              </a:tr>
              <a:tr h="0">
                <a:tc>
                  <a:txBody>
                    <a:bodyPr/>
                    <a:lstStyle/>
                    <a:p>
                      <a:r>
                        <a:rPr lang="en-GB" dirty="0">
                          <a:latin typeface="Arial" panose="020B0604020202020204" pitchFamily="34" charset="0"/>
                          <a:cs typeface="Arial" panose="020B0604020202020204" pitchFamily="34" charset="0"/>
                        </a:rPr>
                        <a:t>At year start </a:t>
                      </a:r>
                    </a:p>
                    <a:p>
                      <a:r>
                        <a:rPr lang="en-GB" dirty="0" smtClean="0">
                          <a:latin typeface="Arial" panose="020B0604020202020204" pitchFamily="34" charset="0"/>
                          <a:cs typeface="Arial" panose="020B0604020202020204" pitchFamily="34" charset="0"/>
                        </a:rPr>
                        <a:t>1 </a:t>
                      </a:r>
                      <a:r>
                        <a:rPr lang="en-GB" dirty="0">
                          <a:latin typeface="Arial" panose="020B0604020202020204" pitchFamily="34" charset="0"/>
                          <a:cs typeface="Arial" panose="020B0604020202020204" pitchFamily="34" charset="0"/>
                        </a:rPr>
                        <a:t>April 2022</a:t>
                      </a:r>
                    </a:p>
                  </a:txBody>
                  <a:tcPr/>
                </a:tc>
                <a:tc>
                  <a:txBody>
                    <a:bodyPr/>
                    <a:lstStyle/>
                    <a:p>
                      <a:pPr algn="ctr"/>
                      <a:r>
                        <a:rPr lang="en-GB" sz="2400" b="1" dirty="0">
                          <a:latin typeface="Arial" panose="020B0604020202020204" pitchFamily="34" charset="0"/>
                          <a:cs typeface="Arial" panose="020B0604020202020204" pitchFamily="34" charset="0"/>
                        </a:rPr>
                        <a:t>4,949</a:t>
                      </a:r>
                    </a:p>
                  </a:txBody>
                  <a:tcPr/>
                </a:tc>
                <a:tc>
                  <a:txBody>
                    <a:bodyPr/>
                    <a:lstStyle/>
                    <a:p>
                      <a:pPr algn="ctr"/>
                      <a:r>
                        <a:rPr lang="en-GB" sz="2400" b="1" dirty="0">
                          <a:latin typeface="Arial" panose="020B0604020202020204" pitchFamily="34" charset="0"/>
                          <a:cs typeface="Arial" panose="020B0604020202020204" pitchFamily="34" charset="0"/>
                        </a:rPr>
                        <a:t>6,367</a:t>
                      </a:r>
                    </a:p>
                  </a:txBody>
                  <a:tcPr/>
                </a:tc>
                <a:extLst>
                  <a:ext uri="{0D108BD9-81ED-4DB2-BD59-A6C34878D82A}">
                    <a16:rowId xmlns:a16="http://schemas.microsoft.com/office/drawing/2014/main" val="1396094114"/>
                  </a:ext>
                </a:extLst>
              </a:tr>
              <a:tr h="370840">
                <a:tc>
                  <a:txBody>
                    <a:bodyPr/>
                    <a:lstStyle/>
                    <a:p>
                      <a:r>
                        <a:rPr lang="en-GB" dirty="0">
                          <a:latin typeface="Arial" panose="020B0604020202020204" pitchFamily="34" charset="0"/>
                          <a:cs typeface="Arial" panose="020B0604020202020204" pitchFamily="34" charset="0"/>
                        </a:rPr>
                        <a:t>At year end </a:t>
                      </a:r>
                    </a:p>
                    <a:p>
                      <a:r>
                        <a:rPr lang="en-GB" dirty="0">
                          <a:latin typeface="Arial" panose="020B0604020202020204" pitchFamily="34" charset="0"/>
                          <a:cs typeface="Arial" panose="020B0604020202020204" pitchFamily="34" charset="0"/>
                        </a:rPr>
                        <a:t>31 March</a:t>
                      </a:r>
                      <a:r>
                        <a:rPr lang="en-GB" baseline="0" dirty="0">
                          <a:latin typeface="Arial" panose="020B0604020202020204" pitchFamily="34" charset="0"/>
                          <a:cs typeface="Arial" panose="020B0604020202020204" pitchFamily="34" charset="0"/>
                        </a:rPr>
                        <a:t> 2023 </a:t>
                      </a:r>
                      <a:endParaRPr lang="en-GB" dirty="0">
                        <a:latin typeface="Arial" panose="020B0604020202020204" pitchFamily="34" charset="0"/>
                        <a:cs typeface="Arial" panose="020B0604020202020204" pitchFamily="34" charset="0"/>
                      </a:endParaRPr>
                    </a:p>
                  </a:txBody>
                  <a:tcPr/>
                </a:tc>
                <a:tc>
                  <a:txBody>
                    <a:bodyPr/>
                    <a:lstStyle/>
                    <a:p>
                      <a:pPr algn="ctr"/>
                      <a:r>
                        <a:rPr lang="en-GB" sz="2400" b="1">
                          <a:latin typeface="Arial" panose="020B0604020202020204" pitchFamily="34" charset="0"/>
                          <a:cs typeface="Arial" panose="020B0604020202020204" pitchFamily="34" charset="0"/>
                        </a:rPr>
                        <a:t>4,870</a:t>
                      </a:r>
                    </a:p>
                  </a:txBody>
                  <a:tcPr/>
                </a:tc>
                <a:tc>
                  <a:txBody>
                    <a:bodyPr/>
                    <a:lstStyle/>
                    <a:p>
                      <a:pPr algn="ctr"/>
                      <a:r>
                        <a:rPr lang="en-GB" sz="2400" b="1" dirty="0">
                          <a:latin typeface="Arial" panose="020B0604020202020204" pitchFamily="34" charset="0"/>
                          <a:cs typeface="Arial" panose="020B0604020202020204" pitchFamily="34" charset="0"/>
                        </a:rPr>
                        <a:t>6,671</a:t>
                      </a:r>
                    </a:p>
                  </a:txBody>
                  <a:tcPr/>
                </a:tc>
                <a:extLst>
                  <a:ext uri="{0D108BD9-81ED-4DB2-BD59-A6C34878D82A}">
                    <a16:rowId xmlns:a16="http://schemas.microsoft.com/office/drawing/2014/main" val="2077174961"/>
                  </a:ext>
                </a:extLst>
              </a:tr>
            </a:tbl>
          </a:graphicData>
        </a:graphic>
      </p:graphicFrame>
    </p:spTree>
    <p:extLst>
      <p:ext uri="{BB962C8B-B14F-4D97-AF65-F5344CB8AC3E}">
        <p14:creationId xmlns:p14="http://schemas.microsoft.com/office/powerpoint/2010/main" val="1616963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49C141-478E-D140-9284-4F7E99D04C6E}"/>
              </a:ext>
            </a:extLst>
          </p:cNvPr>
          <p:cNvPicPr>
            <a:picLocks noChangeAspect="1"/>
          </p:cNvPicPr>
          <p:nvPr/>
        </p:nvPicPr>
        <p:blipFill>
          <a:blip r:embed="rId2"/>
          <a:stretch>
            <a:fillRect/>
          </a:stretch>
        </p:blipFill>
        <p:spPr>
          <a:xfrm>
            <a:off x="-9758" y="-1"/>
            <a:ext cx="12201758" cy="6870121"/>
          </a:xfrm>
          <a:prstGeom prst="rect">
            <a:avLst/>
          </a:prstGeom>
        </p:spPr>
      </p:pic>
      <p:sp>
        <p:nvSpPr>
          <p:cNvPr id="10" name="Rectangle 9">
            <a:extLst>
              <a:ext uri="{FF2B5EF4-FFF2-40B4-BE49-F238E27FC236}">
                <a16:creationId xmlns:a16="http://schemas.microsoft.com/office/drawing/2014/main" id="{C3D87705-490B-7A48-90F2-6068C5D60BEC}"/>
              </a:ext>
            </a:extLst>
          </p:cNvPr>
          <p:cNvSpPr/>
          <p:nvPr/>
        </p:nvSpPr>
        <p:spPr>
          <a:xfrm>
            <a:off x="0" y="0"/>
            <a:ext cx="1218611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AEEC32-3707-1147-89D2-93F296824701}"/>
              </a:ext>
            </a:extLst>
          </p:cNvPr>
          <p:cNvSpPr/>
          <p:nvPr/>
        </p:nvSpPr>
        <p:spPr>
          <a:xfrm>
            <a:off x="1347537" y="1540042"/>
            <a:ext cx="8807116" cy="5317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6A5AC2C-CDDA-F241-81A6-76F733C6CE6B}"/>
              </a:ext>
            </a:extLst>
          </p:cNvPr>
          <p:cNvPicPr>
            <a:picLocks noChangeAspect="1"/>
          </p:cNvPicPr>
          <p:nvPr/>
        </p:nvPicPr>
        <p:blipFill>
          <a:blip r:embed="rId3"/>
          <a:stretch>
            <a:fillRect/>
          </a:stretch>
        </p:blipFill>
        <p:spPr>
          <a:xfrm>
            <a:off x="520701" y="615481"/>
            <a:ext cx="11087100" cy="6242519"/>
          </a:xfrm>
          <a:prstGeom prst="rect">
            <a:avLst/>
          </a:prstGeom>
        </p:spPr>
      </p:pic>
    </p:spTree>
    <p:extLst>
      <p:ext uri="{BB962C8B-B14F-4D97-AF65-F5344CB8AC3E}">
        <p14:creationId xmlns:p14="http://schemas.microsoft.com/office/powerpoint/2010/main" val="4022699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30EDEB-C143-C54F-BF3E-811E734E7A88}"/>
              </a:ext>
            </a:extLst>
          </p:cNvPr>
          <p:cNvPicPr>
            <a:picLocks noChangeAspect="1"/>
          </p:cNvPicPr>
          <p:nvPr/>
        </p:nvPicPr>
        <p:blipFill>
          <a:blip r:embed="rId3"/>
          <a:stretch>
            <a:fillRect/>
          </a:stretch>
        </p:blipFill>
        <p:spPr>
          <a:xfrm>
            <a:off x="-317" y="1"/>
            <a:ext cx="12194109" cy="6858000"/>
          </a:xfrm>
          <a:prstGeom prst="rect">
            <a:avLst/>
          </a:prstGeom>
        </p:spPr>
      </p:pic>
      <p:sp>
        <p:nvSpPr>
          <p:cNvPr id="6" name="TextBox 5">
            <a:extLst>
              <a:ext uri="{FF2B5EF4-FFF2-40B4-BE49-F238E27FC236}">
                <a16:creationId xmlns:a16="http://schemas.microsoft.com/office/drawing/2014/main" id="{9DB6F0DA-69F2-D849-857E-347A26B1B3F8}"/>
              </a:ext>
            </a:extLst>
          </p:cNvPr>
          <p:cNvSpPr txBox="1"/>
          <p:nvPr/>
        </p:nvSpPr>
        <p:spPr>
          <a:xfrm>
            <a:off x="614992" y="3432902"/>
            <a:ext cx="6892713" cy="1384995"/>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Fiona Noden</a:t>
            </a:r>
          </a:p>
          <a:p>
            <a:r>
              <a:rPr lang="en-US" sz="2400" dirty="0">
                <a:solidFill>
                  <a:schemeClr val="bg1"/>
                </a:solidFill>
                <a:latin typeface="Arial" panose="020B0604020202020204" pitchFamily="34" charset="0"/>
                <a:cs typeface="Arial" panose="020B0604020202020204" pitchFamily="34" charset="0"/>
              </a:rPr>
              <a:t>Chief Executive and</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Place Based Lead</a:t>
            </a:r>
            <a:endParaRPr lang="en-GB" sz="24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A0EE462-8C5B-3D4A-A90A-2B49BF0DF66A}"/>
              </a:ext>
            </a:extLst>
          </p:cNvPr>
          <p:cNvSpPr txBox="1"/>
          <p:nvPr/>
        </p:nvSpPr>
        <p:spPr>
          <a:xfrm>
            <a:off x="614992" y="1303578"/>
            <a:ext cx="6424437" cy="1754326"/>
          </a:xfrm>
          <a:prstGeom prst="rect">
            <a:avLst/>
          </a:prstGeom>
          <a:noFill/>
        </p:spPr>
        <p:txBody>
          <a:bodyPr wrap="square" rtlCol="0">
            <a:spAutoFit/>
          </a:bodyPr>
          <a:lstStyle/>
          <a:p>
            <a:r>
              <a:rPr lang="en-US" sz="5400" b="1">
                <a:solidFill>
                  <a:schemeClr val="bg1"/>
                </a:solidFill>
                <a:latin typeface="Arial" panose="020B0604020202020204" pitchFamily="34" charset="0"/>
                <a:cs typeface="Arial" panose="020B0604020202020204" pitchFamily="34" charset="0"/>
              </a:rPr>
              <a:t>Closing </a:t>
            </a:r>
            <a:br>
              <a:rPr lang="en-US" sz="5400" b="1">
                <a:solidFill>
                  <a:schemeClr val="bg1"/>
                </a:solidFill>
                <a:latin typeface="Arial" panose="020B0604020202020204" pitchFamily="34" charset="0"/>
                <a:cs typeface="Arial" panose="020B0604020202020204" pitchFamily="34" charset="0"/>
              </a:rPr>
            </a:br>
            <a:r>
              <a:rPr lang="en-US" sz="5400" b="1">
                <a:solidFill>
                  <a:schemeClr val="bg1"/>
                </a:solidFill>
                <a:latin typeface="Arial" panose="020B0604020202020204" pitchFamily="34" charset="0"/>
                <a:cs typeface="Arial" panose="020B0604020202020204" pitchFamily="34" charset="0"/>
              </a:rPr>
              <a:t>statement</a:t>
            </a:r>
            <a:endParaRPr lang="en-GB" sz="540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D3D4D5E1-8222-D94A-8612-E1FC3EBA06B6}"/>
              </a:ext>
            </a:extLst>
          </p:cNvPr>
          <p:cNvPicPr>
            <a:picLocks noChangeAspect="1"/>
          </p:cNvPicPr>
          <p:nvPr/>
        </p:nvPicPr>
        <p:blipFill>
          <a:blip r:embed="rId4"/>
          <a:stretch>
            <a:fillRect/>
          </a:stretch>
        </p:blipFill>
        <p:spPr>
          <a:xfrm>
            <a:off x="5245614" y="170222"/>
            <a:ext cx="6946386" cy="6722310"/>
          </a:xfrm>
          <a:prstGeom prst="rect">
            <a:avLst/>
          </a:prstGeom>
        </p:spPr>
      </p:pic>
      <p:pic>
        <p:nvPicPr>
          <p:cNvPr id="7" name="Picture 6">
            <a:extLst>
              <a:ext uri="{FF2B5EF4-FFF2-40B4-BE49-F238E27FC236}">
                <a16:creationId xmlns:a16="http://schemas.microsoft.com/office/drawing/2014/main" id="{4626F460-B54B-E840-BEDE-A2545CA1B5C1}"/>
              </a:ext>
            </a:extLst>
          </p:cNvPr>
          <p:cNvPicPr>
            <a:picLocks noChangeAspect="1"/>
          </p:cNvPicPr>
          <p:nvPr/>
        </p:nvPicPr>
        <p:blipFill>
          <a:blip r:embed="rId5"/>
          <a:stretch>
            <a:fillRect/>
          </a:stretch>
        </p:blipFill>
        <p:spPr>
          <a:xfrm>
            <a:off x="9895107" y="510243"/>
            <a:ext cx="1782454" cy="1000226"/>
          </a:xfrm>
          <a:prstGeom prst="rect">
            <a:avLst/>
          </a:prstGeom>
        </p:spPr>
      </p:pic>
    </p:spTree>
    <p:extLst>
      <p:ext uri="{BB962C8B-B14F-4D97-AF65-F5344CB8AC3E}">
        <p14:creationId xmlns:p14="http://schemas.microsoft.com/office/powerpoint/2010/main" val="4241393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E9B7700-1E9D-EB00-7D74-A66ED3D9F16C}"/>
              </a:ext>
            </a:extLst>
          </p:cNvPr>
          <p:cNvSpPr txBox="1"/>
          <p:nvPr/>
        </p:nvSpPr>
        <p:spPr>
          <a:xfrm>
            <a:off x="614992" y="1286629"/>
            <a:ext cx="6424437" cy="1754326"/>
          </a:xfrm>
          <a:prstGeom prst="rect">
            <a:avLst/>
          </a:prstGeom>
          <a:noFill/>
        </p:spPr>
        <p:txBody>
          <a:bodyPr wrap="square" rtlCol="0">
            <a:spAutoFit/>
          </a:bodyPr>
          <a:lstStyle/>
          <a:p>
            <a:r>
              <a:rPr lang="en-US" sz="5400" b="1">
                <a:solidFill>
                  <a:schemeClr val="bg1"/>
                </a:solidFill>
                <a:latin typeface="Arial" panose="020B0604020202020204" pitchFamily="34" charset="0"/>
                <a:cs typeface="Arial" panose="020B0604020202020204" pitchFamily="34" charset="0"/>
              </a:rPr>
              <a:t>Closing </a:t>
            </a:r>
            <a:br>
              <a:rPr lang="en-US" sz="5400" b="1">
                <a:solidFill>
                  <a:schemeClr val="bg1"/>
                </a:solidFill>
                <a:latin typeface="Arial" panose="020B0604020202020204" pitchFamily="34" charset="0"/>
                <a:cs typeface="Arial" panose="020B0604020202020204" pitchFamily="34" charset="0"/>
              </a:rPr>
            </a:br>
            <a:r>
              <a:rPr lang="en-US" sz="5400" b="1">
                <a:solidFill>
                  <a:schemeClr val="bg1"/>
                </a:solidFill>
                <a:latin typeface="Arial" panose="020B0604020202020204" pitchFamily="34" charset="0"/>
                <a:cs typeface="Arial" panose="020B0604020202020204" pitchFamily="34" charset="0"/>
              </a:rPr>
              <a:t>statement</a:t>
            </a:r>
            <a:endParaRPr lang="en-GB" sz="540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0D75FE8-4253-AE5E-D62F-CA197CD23ACE}"/>
              </a:ext>
            </a:extLst>
          </p:cNvPr>
          <p:cNvPicPr>
            <a:picLocks noChangeAspect="1"/>
          </p:cNvPicPr>
          <p:nvPr/>
        </p:nvPicPr>
        <p:blipFill>
          <a:blip r:embed="rId2"/>
          <a:stretch>
            <a:fillRect/>
          </a:stretch>
        </p:blipFill>
        <p:spPr>
          <a:xfrm>
            <a:off x="-317" y="1"/>
            <a:ext cx="12194109" cy="6858000"/>
          </a:xfrm>
          <a:prstGeom prst="rect">
            <a:avLst/>
          </a:prstGeom>
        </p:spPr>
      </p:pic>
      <p:sp>
        <p:nvSpPr>
          <p:cNvPr id="11" name="TextBox 10">
            <a:extLst>
              <a:ext uri="{FF2B5EF4-FFF2-40B4-BE49-F238E27FC236}">
                <a16:creationId xmlns:a16="http://schemas.microsoft.com/office/drawing/2014/main" id="{8CFC3D1B-D4D3-E77B-1FE2-D218FAF93A96}"/>
              </a:ext>
            </a:extLst>
          </p:cNvPr>
          <p:cNvSpPr txBox="1"/>
          <p:nvPr/>
        </p:nvSpPr>
        <p:spPr>
          <a:xfrm>
            <a:off x="614992" y="3432902"/>
            <a:ext cx="6892713" cy="1384995"/>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Fiona Noden</a:t>
            </a:r>
          </a:p>
          <a:p>
            <a:r>
              <a:rPr lang="en-US" sz="2400" dirty="0">
                <a:solidFill>
                  <a:schemeClr val="bg1"/>
                </a:solidFill>
                <a:latin typeface="Arial" panose="020B0604020202020204" pitchFamily="34" charset="0"/>
                <a:cs typeface="Arial" panose="020B0604020202020204" pitchFamily="34" charset="0"/>
              </a:rPr>
              <a:t>Chief Executive and</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Place Based Lead</a:t>
            </a:r>
            <a:endParaRPr lang="en-GB" sz="24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547925B-ED9B-DEB4-9659-52D7C9E48751}"/>
              </a:ext>
            </a:extLst>
          </p:cNvPr>
          <p:cNvSpPr txBox="1"/>
          <p:nvPr/>
        </p:nvSpPr>
        <p:spPr>
          <a:xfrm>
            <a:off x="614992" y="1303578"/>
            <a:ext cx="6424437" cy="923330"/>
          </a:xfrm>
          <a:prstGeom prst="rect">
            <a:avLst/>
          </a:prstGeom>
          <a:noFill/>
        </p:spPr>
        <p:txBody>
          <a:bodyPr wrap="square" rtlCol="0">
            <a:spAutoFit/>
          </a:bodyPr>
          <a:lstStyle/>
          <a:p>
            <a:r>
              <a:rPr lang="en-US" sz="5400" b="1">
                <a:solidFill>
                  <a:schemeClr val="bg1"/>
                </a:solidFill>
                <a:latin typeface="Arial" panose="020B0604020202020204" pitchFamily="34" charset="0"/>
                <a:cs typeface="Arial" panose="020B0604020202020204" pitchFamily="34" charset="0"/>
              </a:rPr>
              <a:t>Review of the year</a:t>
            </a:r>
            <a:endParaRPr lang="en-GB" sz="5400">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5FE25CA-74D8-1D75-A57C-85B233ECF915}"/>
              </a:ext>
            </a:extLst>
          </p:cNvPr>
          <p:cNvPicPr>
            <a:picLocks noChangeAspect="1"/>
          </p:cNvPicPr>
          <p:nvPr/>
        </p:nvPicPr>
        <p:blipFill>
          <a:blip r:embed="rId3"/>
          <a:stretch>
            <a:fillRect/>
          </a:stretch>
        </p:blipFill>
        <p:spPr>
          <a:xfrm>
            <a:off x="5245614" y="172561"/>
            <a:ext cx="6946386" cy="6722310"/>
          </a:xfrm>
          <a:prstGeom prst="rect">
            <a:avLst/>
          </a:prstGeom>
        </p:spPr>
      </p:pic>
      <p:pic>
        <p:nvPicPr>
          <p:cNvPr id="14" name="Picture 13">
            <a:extLst>
              <a:ext uri="{FF2B5EF4-FFF2-40B4-BE49-F238E27FC236}">
                <a16:creationId xmlns:a16="http://schemas.microsoft.com/office/drawing/2014/main" id="{94E8D57E-155F-EA4C-E289-541CB647DBEA}"/>
              </a:ext>
            </a:extLst>
          </p:cNvPr>
          <p:cNvPicPr>
            <a:picLocks noChangeAspect="1"/>
          </p:cNvPicPr>
          <p:nvPr/>
        </p:nvPicPr>
        <p:blipFill>
          <a:blip r:embed="rId4"/>
          <a:stretch>
            <a:fillRect/>
          </a:stretch>
        </p:blipFill>
        <p:spPr>
          <a:xfrm>
            <a:off x="9895107" y="510243"/>
            <a:ext cx="1782454" cy="1000226"/>
          </a:xfrm>
          <a:prstGeom prst="rect">
            <a:avLst/>
          </a:prstGeom>
        </p:spPr>
      </p:pic>
    </p:spTree>
    <p:extLst>
      <p:ext uri="{BB962C8B-B14F-4D97-AF65-F5344CB8AC3E}">
        <p14:creationId xmlns:p14="http://schemas.microsoft.com/office/powerpoint/2010/main" val="4240463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 design&#10;&#10;Description automatically generated">
            <a:extLst>
              <a:ext uri="{FF2B5EF4-FFF2-40B4-BE49-F238E27FC236}">
                <a16:creationId xmlns:a16="http://schemas.microsoft.com/office/drawing/2014/main" id="{8C7DAB10-F20D-1A83-31D4-910325D0E673}"/>
              </a:ext>
            </a:extLst>
          </p:cNvPr>
          <p:cNvPicPr>
            <a:picLocks noChangeAspect="1"/>
          </p:cNvPicPr>
          <p:nvPr/>
        </p:nvPicPr>
        <p:blipFill>
          <a:blip r:embed="rId3"/>
          <a:stretch>
            <a:fillRect/>
          </a:stretch>
        </p:blipFill>
        <p:spPr>
          <a:xfrm>
            <a:off x="5884" y="0"/>
            <a:ext cx="12186116" cy="6861313"/>
          </a:xfrm>
          <a:prstGeom prst="rect">
            <a:avLst/>
          </a:prstGeom>
        </p:spPr>
      </p:pic>
      <p:sp>
        <p:nvSpPr>
          <p:cNvPr id="5" name="TextBox 4">
            <a:extLst>
              <a:ext uri="{FF2B5EF4-FFF2-40B4-BE49-F238E27FC236}">
                <a16:creationId xmlns:a16="http://schemas.microsoft.com/office/drawing/2014/main" id="{632726C5-359B-5A72-D84B-60E08732864D}"/>
              </a:ext>
            </a:extLst>
          </p:cNvPr>
          <p:cNvSpPr txBox="1"/>
          <p:nvPr/>
        </p:nvSpPr>
        <p:spPr>
          <a:xfrm>
            <a:off x="498509" y="1019895"/>
            <a:ext cx="9696525" cy="538609"/>
          </a:xfrm>
          <a:prstGeom prst="rect">
            <a:avLst/>
          </a:prstGeom>
          <a:noFill/>
        </p:spPr>
        <p:txBody>
          <a:bodyPr wrap="square" lIns="0" tIns="0" rIns="0" bIns="0" rtlCol="0">
            <a:spAutoFit/>
          </a:bodyPr>
          <a:lstStyle/>
          <a:p>
            <a:r>
              <a:rPr lang="en-US" sz="3500" b="1" dirty="0">
                <a:solidFill>
                  <a:srgbClr val="44247E"/>
                </a:solidFill>
                <a:latin typeface="Arial" panose="020B0604020202020204" pitchFamily="34" charset="0"/>
                <a:cs typeface="Arial" panose="020B0604020202020204" pitchFamily="34" charset="0"/>
              </a:rPr>
              <a:t>About Bolton</a:t>
            </a:r>
          </a:p>
        </p:txBody>
      </p:sp>
      <p:sp>
        <p:nvSpPr>
          <p:cNvPr id="18" name="Round Diagonal Corner of Rectangle 17">
            <a:extLst>
              <a:ext uri="{FF2B5EF4-FFF2-40B4-BE49-F238E27FC236}">
                <a16:creationId xmlns:a16="http://schemas.microsoft.com/office/drawing/2014/main" id="{EA05481C-AB7C-584F-B417-E74FAB79CDD4}"/>
              </a:ext>
            </a:extLst>
          </p:cNvPr>
          <p:cNvSpPr/>
          <p:nvPr/>
        </p:nvSpPr>
        <p:spPr>
          <a:xfrm>
            <a:off x="498509" y="1676419"/>
            <a:ext cx="6420451" cy="640452"/>
          </a:xfrm>
          <a:prstGeom prst="round2DiagRect">
            <a:avLst>
              <a:gd name="adj1" fmla="val 20806"/>
              <a:gd name="adj2" fmla="val 0"/>
            </a:avLst>
          </a:prstGeom>
          <a:solidFill>
            <a:schemeClr val="bg1">
              <a:alpha val="6517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9E96"/>
              </a:solidFill>
            </a:endParaRPr>
          </a:p>
        </p:txBody>
      </p:sp>
      <p:sp>
        <p:nvSpPr>
          <p:cNvPr id="8" name="TextBox 7">
            <a:extLst>
              <a:ext uri="{FF2B5EF4-FFF2-40B4-BE49-F238E27FC236}">
                <a16:creationId xmlns:a16="http://schemas.microsoft.com/office/drawing/2014/main" id="{E50F8C95-B35A-8EF1-EE5F-97487DB9A49C}"/>
              </a:ext>
            </a:extLst>
          </p:cNvPr>
          <p:cNvSpPr txBox="1"/>
          <p:nvPr/>
        </p:nvSpPr>
        <p:spPr>
          <a:xfrm>
            <a:off x="623358" y="1764158"/>
            <a:ext cx="5940391" cy="246221"/>
          </a:xfrm>
          <a:prstGeom prst="rect">
            <a:avLst/>
          </a:prstGeom>
          <a:noFill/>
        </p:spPr>
        <p:txBody>
          <a:bodyPr wrap="square" lIns="0" tIns="0" rIns="0" bIns="0" rtlCol="0">
            <a:spAutoFit/>
          </a:bodyPr>
          <a:lstStyle/>
          <a:p>
            <a:r>
              <a:rPr lang="en-US" sz="1600" b="1">
                <a:solidFill>
                  <a:srgbClr val="006CAF"/>
                </a:solidFill>
                <a:latin typeface="Arial" panose="020B0604020202020204" pitchFamily="34" charset="0"/>
                <a:cs typeface="Arial" panose="020B0604020202020204" pitchFamily="34" charset="0"/>
              </a:rPr>
              <a:t>3 districts moving to 6 neighbourhoods</a:t>
            </a:r>
            <a:endParaRPr lang="en-GB" sz="1600" b="1">
              <a:solidFill>
                <a:srgbClr val="006CA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0EF12A7-8768-D75F-A979-A15303B1C7EB}"/>
              </a:ext>
            </a:extLst>
          </p:cNvPr>
          <p:cNvSpPr txBox="1"/>
          <p:nvPr/>
        </p:nvSpPr>
        <p:spPr>
          <a:xfrm>
            <a:off x="623358" y="2010379"/>
            <a:ext cx="5714032" cy="227755"/>
          </a:xfrm>
          <a:prstGeom prst="rect">
            <a:avLst/>
          </a:prstGeom>
          <a:noFill/>
        </p:spPr>
        <p:txBody>
          <a:bodyPr vert="horz" wrap="square" lIns="0" tIns="0" rIns="0" bIns="0" rtlCol="0" anchor="t" anchorCtr="0">
            <a:spAutoFit/>
          </a:bodyPr>
          <a:lstStyle/>
          <a:p>
            <a:pPr>
              <a:buSzPct val="150000"/>
            </a:pPr>
            <a:r>
              <a:rPr lang="en-US" sz="1480">
                <a:solidFill>
                  <a:schemeClr val="tx1">
                    <a:lumMod val="75000"/>
                    <a:lumOff val="25000"/>
                  </a:schemeClr>
                </a:solidFill>
                <a:latin typeface="Arial" panose="020B0604020202020204" pitchFamily="34" charset="0"/>
                <a:cs typeface="Arial" panose="020B0604020202020204" pitchFamily="34" charset="0"/>
              </a:rPr>
              <a:t>3 district health and care teams mobilised during Covid-19</a:t>
            </a:r>
          </a:p>
        </p:txBody>
      </p:sp>
      <p:sp>
        <p:nvSpPr>
          <p:cNvPr id="20" name="Round Diagonal Corner of Rectangle 19">
            <a:extLst>
              <a:ext uri="{FF2B5EF4-FFF2-40B4-BE49-F238E27FC236}">
                <a16:creationId xmlns:a16="http://schemas.microsoft.com/office/drawing/2014/main" id="{3264016D-A812-DD40-E016-6236AEC83417}"/>
              </a:ext>
            </a:extLst>
          </p:cNvPr>
          <p:cNvSpPr/>
          <p:nvPr/>
        </p:nvSpPr>
        <p:spPr>
          <a:xfrm>
            <a:off x="498509" y="2430194"/>
            <a:ext cx="6420451" cy="1137937"/>
          </a:xfrm>
          <a:prstGeom prst="round2DiagRect">
            <a:avLst>
              <a:gd name="adj1" fmla="val 0"/>
              <a:gd name="adj2" fmla="val 19366"/>
            </a:avLst>
          </a:prstGeom>
          <a:solidFill>
            <a:schemeClr val="bg1">
              <a:alpha val="6517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1DB0AF8-976F-CB92-F36F-1991C1E26F8B}"/>
              </a:ext>
            </a:extLst>
          </p:cNvPr>
          <p:cNvSpPr txBox="1"/>
          <p:nvPr/>
        </p:nvSpPr>
        <p:spPr>
          <a:xfrm>
            <a:off x="623358" y="2484199"/>
            <a:ext cx="4378291" cy="492443"/>
          </a:xfrm>
          <a:prstGeom prst="rect">
            <a:avLst/>
          </a:prstGeom>
          <a:noFill/>
        </p:spPr>
        <p:txBody>
          <a:bodyPr wrap="square" lIns="0" tIns="0" rIns="0" bIns="0" rtlCol="0">
            <a:spAutoFit/>
          </a:bodyPr>
          <a:lstStyle/>
          <a:p>
            <a:r>
              <a:rPr lang="en-US" sz="1600" b="1">
                <a:solidFill>
                  <a:srgbClr val="006CAF"/>
                </a:solidFill>
                <a:latin typeface="Arial" panose="020B0604020202020204" pitchFamily="34" charset="0"/>
                <a:cs typeface="Arial" panose="020B0604020202020204" pitchFamily="34" charset="0"/>
              </a:rPr>
              <a:t>Neighbourhood boundaries</a:t>
            </a:r>
            <a:br>
              <a:rPr lang="en-US" sz="1600" b="1">
                <a:solidFill>
                  <a:srgbClr val="006CAF"/>
                </a:solidFill>
                <a:latin typeface="Arial" panose="020B0604020202020204" pitchFamily="34" charset="0"/>
                <a:cs typeface="Arial" panose="020B0604020202020204" pitchFamily="34" charset="0"/>
              </a:rPr>
            </a:br>
            <a:r>
              <a:rPr lang="en-US" sz="1600" b="1">
                <a:solidFill>
                  <a:srgbClr val="006CAF"/>
                </a:solidFill>
                <a:latin typeface="Arial" panose="020B0604020202020204" pitchFamily="34" charset="0"/>
                <a:cs typeface="Arial" panose="020B0604020202020204" pitchFamily="34" charset="0"/>
              </a:rPr>
              <a:t>(strategic delivery footprint)</a:t>
            </a:r>
            <a:endParaRPr lang="en-GB" sz="1600" b="1">
              <a:solidFill>
                <a:srgbClr val="006CAF"/>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2A4C992-CEDC-CD30-35BC-0F5FD58732EE}"/>
              </a:ext>
            </a:extLst>
          </p:cNvPr>
          <p:cNvSpPr txBox="1"/>
          <p:nvPr/>
        </p:nvSpPr>
        <p:spPr>
          <a:xfrm>
            <a:off x="623358" y="2995483"/>
            <a:ext cx="4378291" cy="455509"/>
          </a:xfrm>
          <a:prstGeom prst="rect">
            <a:avLst/>
          </a:prstGeom>
          <a:noFill/>
        </p:spPr>
        <p:txBody>
          <a:bodyPr vert="horz" wrap="square" lIns="0" tIns="0" rIns="0" bIns="0" rtlCol="0" anchor="t" anchorCtr="0">
            <a:spAutoFit/>
          </a:bodyPr>
          <a:lstStyle/>
          <a:p>
            <a:pPr>
              <a:buSzPct val="150000"/>
            </a:pPr>
            <a:r>
              <a:rPr lang="en-US" sz="1480" dirty="0">
                <a:solidFill>
                  <a:schemeClr val="tx1">
                    <a:lumMod val="75000"/>
                    <a:lumOff val="25000"/>
                  </a:schemeClr>
                </a:solidFill>
                <a:latin typeface="Arial" panose="020B0604020202020204" pitchFamily="34" charset="0"/>
                <a:cs typeface="Arial" panose="020B0604020202020204" pitchFamily="34" charset="0"/>
              </a:rPr>
              <a:t>6</a:t>
            </a:r>
            <a:r>
              <a:rPr lang="en-US" sz="1480" dirty="0" smtClean="0">
                <a:solidFill>
                  <a:schemeClr val="tx1">
                    <a:lumMod val="75000"/>
                    <a:lumOff val="25000"/>
                  </a:schemeClr>
                </a:solidFill>
                <a:latin typeface="Arial" panose="020B0604020202020204" pitchFamily="34" charset="0"/>
                <a:cs typeface="Arial" panose="020B0604020202020204" pitchFamily="34" charset="0"/>
              </a:rPr>
              <a:t> </a:t>
            </a:r>
            <a:r>
              <a:rPr lang="en-US" sz="1480" dirty="0">
                <a:solidFill>
                  <a:schemeClr val="tx1">
                    <a:lumMod val="75000"/>
                    <a:lumOff val="25000"/>
                  </a:schemeClr>
                </a:solidFill>
                <a:latin typeface="Arial" panose="020B0604020202020204" pitchFamily="34" charset="0"/>
                <a:cs typeface="Arial" panose="020B0604020202020204" pitchFamily="34" charset="0"/>
              </a:rPr>
              <a:t>health and care </a:t>
            </a:r>
            <a:r>
              <a:rPr lang="en-US" sz="1480" dirty="0" err="1">
                <a:solidFill>
                  <a:schemeClr val="tx1">
                    <a:lumMod val="75000"/>
                    <a:lumOff val="25000"/>
                  </a:schemeClr>
                </a:solidFill>
                <a:latin typeface="Arial" panose="020B0604020202020204" pitchFamily="34" charset="0"/>
                <a:cs typeface="Arial" panose="020B0604020202020204" pitchFamily="34" charset="0"/>
              </a:rPr>
              <a:t>neighbourhoods</a:t>
            </a:r>
            <a:r>
              <a:rPr lang="en-US" sz="1480" dirty="0">
                <a:solidFill>
                  <a:schemeClr val="tx1">
                    <a:lumMod val="75000"/>
                    <a:lumOff val="25000"/>
                  </a:schemeClr>
                </a:solidFill>
                <a:latin typeface="Arial" panose="020B0604020202020204" pitchFamily="34" charset="0"/>
                <a:cs typeface="Arial" panose="020B0604020202020204" pitchFamily="34" charset="0"/>
              </a:rPr>
              <a:t> with integrated teams aligned to PCNs &amp; connected to place</a:t>
            </a:r>
          </a:p>
        </p:txBody>
      </p:sp>
      <p:sp>
        <p:nvSpPr>
          <p:cNvPr id="33" name="Round Diagonal Corner of Rectangle 32">
            <a:extLst>
              <a:ext uri="{FF2B5EF4-FFF2-40B4-BE49-F238E27FC236}">
                <a16:creationId xmlns:a16="http://schemas.microsoft.com/office/drawing/2014/main" id="{B7EEA96F-77B2-F73B-2DDF-6A99027551CC}"/>
              </a:ext>
            </a:extLst>
          </p:cNvPr>
          <p:cNvSpPr/>
          <p:nvPr/>
        </p:nvSpPr>
        <p:spPr>
          <a:xfrm>
            <a:off x="498509" y="3695200"/>
            <a:ext cx="6420451" cy="1679440"/>
          </a:xfrm>
          <a:prstGeom prst="round2DiagRect">
            <a:avLst>
              <a:gd name="adj1" fmla="val 12293"/>
              <a:gd name="adj2" fmla="val 0"/>
            </a:avLst>
          </a:prstGeom>
          <a:solidFill>
            <a:schemeClr val="bg1">
              <a:alpha val="6517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B24868F-5CE0-326A-BD24-ACC9FEED9595}"/>
              </a:ext>
            </a:extLst>
          </p:cNvPr>
          <p:cNvSpPr txBox="1"/>
          <p:nvPr/>
        </p:nvSpPr>
        <p:spPr>
          <a:xfrm>
            <a:off x="663998" y="3929573"/>
            <a:ext cx="4069367" cy="1218282"/>
          </a:xfrm>
          <a:prstGeom prst="rect">
            <a:avLst/>
          </a:prstGeom>
          <a:noFill/>
        </p:spPr>
        <p:txBody>
          <a:bodyPr wrap="square" lIns="0" tIns="0" rIns="0" bIns="0" rtlCol="0">
            <a:spAutoFit/>
          </a:bodyPr>
          <a:lstStyle/>
          <a:p>
            <a:pPr defTabSz="338400">
              <a:lnSpc>
                <a:spcPts val="1860"/>
              </a:lnSpc>
            </a:pPr>
            <a:r>
              <a:rPr lang="en-US" sz="1600" b="1">
                <a:solidFill>
                  <a:srgbClr val="44247E"/>
                </a:solidFill>
                <a:latin typeface="Arial" panose="020B0604020202020204" pitchFamily="34" charset="0"/>
                <a:cs typeface="Arial" panose="020B0604020202020204" pitchFamily="34" charset="0"/>
              </a:rPr>
              <a:t>9 	</a:t>
            </a:r>
            <a:r>
              <a:rPr lang="en-US" sz="1600" b="1">
                <a:solidFill>
                  <a:srgbClr val="006CAF"/>
                </a:solidFill>
                <a:latin typeface="Arial" panose="020B0604020202020204" pitchFamily="34" charset="0"/>
                <a:cs typeface="Arial" panose="020B0604020202020204" pitchFamily="34" charset="0"/>
              </a:rPr>
              <a:t>Primary Care Networks</a:t>
            </a:r>
            <a:br>
              <a:rPr lang="en-US" sz="1600" b="1">
                <a:solidFill>
                  <a:srgbClr val="006CAF"/>
                </a:solidFill>
                <a:latin typeface="Arial" panose="020B0604020202020204" pitchFamily="34" charset="0"/>
                <a:cs typeface="Arial" panose="020B0604020202020204" pitchFamily="34" charset="0"/>
              </a:rPr>
            </a:br>
            <a:r>
              <a:rPr lang="en-US" sz="1600" b="1">
                <a:solidFill>
                  <a:srgbClr val="44247E"/>
                </a:solidFill>
                <a:latin typeface="Arial" panose="020B0604020202020204" pitchFamily="34" charset="0"/>
                <a:cs typeface="Arial" panose="020B0604020202020204" pitchFamily="34" charset="0"/>
              </a:rPr>
              <a:t>1 	</a:t>
            </a:r>
            <a:r>
              <a:rPr lang="en-US" sz="1600" b="1">
                <a:solidFill>
                  <a:srgbClr val="006CAF"/>
                </a:solidFill>
                <a:latin typeface="Arial" panose="020B0604020202020204" pitchFamily="34" charset="0"/>
                <a:cs typeface="Arial" panose="020B0604020202020204" pitchFamily="34" charset="0"/>
              </a:rPr>
              <a:t>Hospital site</a:t>
            </a:r>
          </a:p>
          <a:p>
            <a:pPr defTabSz="338400">
              <a:lnSpc>
                <a:spcPts val="1860"/>
              </a:lnSpc>
            </a:pPr>
            <a:r>
              <a:rPr lang="en-US" sz="1600" b="1">
                <a:solidFill>
                  <a:srgbClr val="44247E"/>
                </a:solidFill>
                <a:latin typeface="Arial" panose="020B0604020202020204" pitchFamily="34" charset="0"/>
                <a:cs typeface="Arial" panose="020B0604020202020204" pitchFamily="34" charset="0"/>
              </a:rPr>
              <a:t>22	</a:t>
            </a:r>
            <a:r>
              <a:rPr lang="en-US" sz="1600" b="1">
                <a:solidFill>
                  <a:srgbClr val="006CAF"/>
                </a:solidFill>
                <a:latin typeface="Arial" panose="020B0604020202020204" pitchFamily="34" charset="0"/>
                <a:cs typeface="Arial" panose="020B0604020202020204" pitchFamily="34" charset="0"/>
              </a:rPr>
              <a:t>Community settings </a:t>
            </a:r>
          </a:p>
          <a:p>
            <a:pPr defTabSz="338400">
              <a:lnSpc>
                <a:spcPts val="1860"/>
              </a:lnSpc>
            </a:pPr>
            <a:r>
              <a:rPr lang="en-US" sz="1600" b="1">
                <a:solidFill>
                  <a:srgbClr val="44247E"/>
                </a:solidFill>
                <a:latin typeface="Arial" panose="020B0604020202020204" pitchFamily="34" charset="0"/>
                <a:cs typeface="Arial" panose="020B0604020202020204" pitchFamily="34" charset="0"/>
              </a:rPr>
              <a:t>2 	</a:t>
            </a:r>
            <a:r>
              <a:rPr lang="en-US" sz="1600" b="1">
                <a:solidFill>
                  <a:srgbClr val="006CAF"/>
                </a:solidFill>
                <a:latin typeface="Arial" panose="020B0604020202020204" pitchFamily="34" charset="0"/>
                <a:cs typeface="Arial" panose="020B0604020202020204" pitchFamily="34" charset="0"/>
              </a:rPr>
              <a:t>Community Intermediate Care Units</a:t>
            </a:r>
          </a:p>
          <a:p>
            <a:pPr defTabSz="338400">
              <a:lnSpc>
                <a:spcPts val="1860"/>
              </a:lnSpc>
            </a:pPr>
            <a:r>
              <a:rPr lang="en-US" sz="1600" b="1">
                <a:solidFill>
                  <a:srgbClr val="44247E"/>
                </a:solidFill>
                <a:latin typeface="Arial" panose="020B0604020202020204" pitchFamily="34" charset="0"/>
                <a:cs typeface="Arial" panose="020B0604020202020204" pitchFamily="34" charset="0"/>
              </a:rPr>
              <a:t>3 	</a:t>
            </a:r>
            <a:r>
              <a:rPr lang="en-US" sz="1600" b="1">
                <a:solidFill>
                  <a:srgbClr val="006CAF"/>
                </a:solidFill>
                <a:latin typeface="Arial" panose="020B0604020202020204" pitchFamily="34" charset="0"/>
                <a:cs typeface="Arial" panose="020B0604020202020204" pitchFamily="34" charset="0"/>
              </a:rPr>
              <a:t>Community Nursing Districts</a:t>
            </a:r>
          </a:p>
        </p:txBody>
      </p:sp>
      <p:sp>
        <p:nvSpPr>
          <p:cNvPr id="39" name="Round Diagonal Corner of Rectangle 38">
            <a:extLst>
              <a:ext uri="{FF2B5EF4-FFF2-40B4-BE49-F238E27FC236}">
                <a16:creationId xmlns:a16="http://schemas.microsoft.com/office/drawing/2014/main" id="{836595A2-4DDC-09B1-476A-7976BEBCA5C5}"/>
              </a:ext>
            </a:extLst>
          </p:cNvPr>
          <p:cNvSpPr/>
          <p:nvPr/>
        </p:nvSpPr>
        <p:spPr>
          <a:xfrm>
            <a:off x="498509" y="5500769"/>
            <a:ext cx="6420451" cy="394060"/>
          </a:xfrm>
          <a:prstGeom prst="round2DiagRect">
            <a:avLst>
              <a:gd name="adj1" fmla="val 0"/>
              <a:gd name="adj2" fmla="val 40188"/>
            </a:avLst>
          </a:prstGeom>
          <a:solidFill>
            <a:schemeClr val="bg1">
              <a:alpha val="6517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065A884-79F0-5922-ED41-84DAD66D421A}"/>
              </a:ext>
            </a:extLst>
          </p:cNvPr>
          <p:cNvPicPr>
            <a:picLocks noChangeAspect="1"/>
          </p:cNvPicPr>
          <p:nvPr/>
        </p:nvPicPr>
        <p:blipFill>
          <a:blip r:embed="rId4"/>
          <a:stretch>
            <a:fillRect/>
          </a:stretch>
        </p:blipFill>
        <p:spPr>
          <a:xfrm>
            <a:off x="4395008" y="919720"/>
            <a:ext cx="7786146" cy="5515023"/>
          </a:xfrm>
          <a:prstGeom prst="rect">
            <a:avLst/>
          </a:prstGeom>
        </p:spPr>
      </p:pic>
      <p:sp>
        <p:nvSpPr>
          <p:cNvPr id="13" name="TextBox 12">
            <a:extLst>
              <a:ext uri="{FF2B5EF4-FFF2-40B4-BE49-F238E27FC236}">
                <a16:creationId xmlns:a16="http://schemas.microsoft.com/office/drawing/2014/main" id="{B0C922A8-CBF7-43D3-8A46-D3DCBEA74562}"/>
              </a:ext>
            </a:extLst>
          </p:cNvPr>
          <p:cNvSpPr txBox="1"/>
          <p:nvPr/>
        </p:nvSpPr>
        <p:spPr>
          <a:xfrm>
            <a:off x="498509" y="5451577"/>
            <a:ext cx="6946767" cy="492443"/>
          </a:xfrm>
          <a:prstGeom prst="rect">
            <a:avLst/>
          </a:prstGeom>
          <a:noFill/>
        </p:spPr>
        <p:txBody>
          <a:bodyPr vert="horz" wrap="square" lIns="0" tIns="0" rIns="0" bIns="0" rtlCol="0" anchor="t" anchorCtr="0">
            <a:spAutoFit/>
          </a:bodyPr>
          <a:lstStyle/>
          <a:p>
            <a:pPr>
              <a:buSzPct val="150000"/>
            </a:pPr>
            <a:r>
              <a:rPr lang="en-US" sz="1600" b="1" dirty="0">
                <a:solidFill>
                  <a:srgbClr val="006CAF"/>
                </a:solidFill>
                <a:latin typeface="Arial" panose="020B0604020202020204" pitchFamily="34" charset="0"/>
                <a:cs typeface="Arial" panose="020B0604020202020204" pitchFamily="34" charset="0"/>
              </a:rPr>
              <a:t>Aligned dedicated voluntary, community, faith and social </a:t>
            </a:r>
            <a:endParaRPr lang="en-US" sz="1600" b="1" dirty="0" smtClean="0">
              <a:solidFill>
                <a:srgbClr val="006CAF"/>
              </a:solidFill>
              <a:latin typeface="Arial" panose="020B0604020202020204" pitchFamily="34" charset="0"/>
              <a:cs typeface="Arial" panose="020B0604020202020204" pitchFamily="34" charset="0"/>
            </a:endParaRPr>
          </a:p>
          <a:p>
            <a:pPr>
              <a:buSzPct val="150000"/>
            </a:pPr>
            <a:r>
              <a:rPr lang="en-US" sz="1600" b="1" dirty="0" smtClean="0">
                <a:solidFill>
                  <a:srgbClr val="006CAF"/>
                </a:solidFill>
                <a:latin typeface="Arial" panose="020B0604020202020204" pitchFamily="34" charset="0"/>
                <a:cs typeface="Arial" panose="020B0604020202020204" pitchFamily="34" charset="0"/>
              </a:rPr>
              <a:t>enterprise </a:t>
            </a:r>
            <a:r>
              <a:rPr lang="en-US" sz="1600" b="1" dirty="0">
                <a:solidFill>
                  <a:srgbClr val="006CAF"/>
                </a:solidFill>
                <a:latin typeface="Arial" panose="020B0604020202020204" pitchFamily="34" charset="0"/>
                <a:cs typeface="Arial" panose="020B0604020202020204" pitchFamily="34" charset="0"/>
              </a:rPr>
              <a:t>(VCFSE</a:t>
            </a:r>
            <a:r>
              <a:rPr lang="en-US" sz="1600" b="1" dirty="0" smtClean="0">
                <a:solidFill>
                  <a:srgbClr val="006CAF"/>
                </a:solidFill>
                <a:latin typeface="Arial" panose="020B0604020202020204" pitchFamily="34" charset="0"/>
                <a:cs typeface="Arial" panose="020B0604020202020204" pitchFamily="34" charset="0"/>
              </a:rPr>
              <a:t>) </a:t>
            </a:r>
            <a:r>
              <a:rPr lang="en-US" sz="1600" b="1" dirty="0">
                <a:solidFill>
                  <a:srgbClr val="006CAF"/>
                </a:solidFill>
                <a:latin typeface="Arial" panose="020B0604020202020204" pitchFamily="34" charset="0"/>
                <a:cs typeface="Arial" panose="020B0604020202020204" pitchFamily="34" charset="0"/>
              </a:rPr>
              <a:t>leads </a:t>
            </a:r>
          </a:p>
        </p:txBody>
      </p:sp>
    </p:spTree>
    <p:extLst>
      <p:ext uri="{BB962C8B-B14F-4D97-AF65-F5344CB8AC3E}">
        <p14:creationId xmlns:p14="http://schemas.microsoft.com/office/powerpoint/2010/main" val="2305989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 design&#10;&#10;Description automatically generated">
            <a:extLst>
              <a:ext uri="{FF2B5EF4-FFF2-40B4-BE49-F238E27FC236}">
                <a16:creationId xmlns:a16="http://schemas.microsoft.com/office/drawing/2014/main" id="{8C7DAB10-F20D-1A83-31D4-910325D0E673}"/>
              </a:ext>
            </a:extLst>
          </p:cNvPr>
          <p:cNvPicPr>
            <a:picLocks noChangeAspect="1"/>
          </p:cNvPicPr>
          <p:nvPr/>
        </p:nvPicPr>
        <p:blipFill>
          <a:blip r:embed="rId3"/>
          <a:stretch>
            <a:fillRect/>
          </a:stretch>
        </p:blipFill>
        <p:spPr>
          <a:xfrm>
            <a:off x="5884" y="0"/>
            <a:ext cx="12186116" cy="6861313"/>
          </a:xfrm>
          <a:prstGeom prst="rect">
            <a:avLst/>
          </a:prstGeom>
        </p:spPr>
      </p:pic>
      <p:sp>
        <p:nvSpPr>
          <p:cNvPr id="5" name="TextBox 4">
            <a:extLst>
              <a:ext uri="{FF2B5EF4-FFF2-40B4-BE49-F238E27FC236}">
                <a16:creationId xmlns:a16="http://schemas.microsoft.com/office/drawing/2014/main" id="{632726C5-359B-5A72-D84B-60E08732864D}"/>
              </a:ext>
            </a:extLst>
          </p:cNvPr>
          <p:cNvSpPr txBox="1"/>
          <p:nvPr/>
        </p:nvSpPr>
        <p:spPr>
          <a:xfrm>
            <a:off x="527050" y="1064365"/>
            <a:ext cx="9696525" cy="538609"/>
          </a:xfrm>
          <a:prstGeom prst="rect">
            <a:avLst/>
          </a:prstGeom>
          <a:noFill/>
        </p:spPr>
        <p:txBody>
          <a:bodyPr wrap="square" lIns="0" tIns="0" rIns="0" bIns="0" rtlCol="0">
            <a:spAutoFit/>
          </a:bodyPr>
          <a:lstStyle/>
          <a:p>
            <a:r>
              <a:rPr lang="en-US" sz="3500" b="1" dirty="0">
                <a:solidFill>
                  <a:srgbClr val="44247E"/>
                </a:solidFill>
                <a:latin typeface="Arial" panose="020B0604020202020204" pitchFamily="34" charset="0"/>
                <a:cs typeface="Arial" panose="020B0604020202020204" pitchFamily="34" charset="0"/>
              </a:rPr>
              <a:t>Our Strategy 2019-2024</a:t>
            </a:r>
          </a:p>
        </p:txBody>
      </p:sp>
      <p:sp>
        <p:nvSpPr>
          <p:cNvPr id="3" name="TextBox 2">
            <a:extLst>
              <a:ext uri="{FF2B5EF4-FFF2-40B4-BE49-F238E27FC236}">
                <a16:creationId xmlns:a16="http://schemas.microsoft.com/office/drawing/2014/main" id="{7049BFDC-9C85-BF4B-CAC9-1CB26D7A9951}"/>
              </a:ext>
            </a:extLst>
          </p:cNvPr>
          <p:cNvSpPr txBox="1"/>
          <p:nvPr/>
        </p:nvSpPr>
        <p:spPr>
          <a:xfrm>
            <a:off x="527050" y="1716842"/>
            <a:ext cx="10927666" cy="615553"/>
          </a:xfrm>
          <a:prstGeom prst="rect">
            <a:avLst/>
          </a:prstGeom>
          <a:noFill/>
        </p:spPr>
        <p:txBody>
          <a:bodyPr wrap="square" lIns="0" tIns="0" rIns="0" bIns="0" rtlCol="0">
            <a:spAutoFit/>
          </a:bodyPr>
          <a:lstStyle/>
          <a:p>
            <a:r>
              <a:rPr lang="en-US" sz="2000" b="1" dirty="0">
                <a:solidFill>
                  <a:srgbClr val="016BB0"/>
                </a:solidFill>
                <a:latin typeface="Arial" panose="020B0604020202020204" pitchFamily="34" charset="0"/>
                <a:cs typeface="Arial" panose="020B0604020202020204" pitchFamily="34" charset="0"/>
              </a:rPr>
              <a:t>Our </a:t>
            </a:r>
            <a:r>
              <a:rPr lang="en-US" sz="2000" b="1" dirty="0" smtClean="0">
                <a:solidFill>
                  <a:srgbClr val="016BB0"/>
                </a:solidFill>
                <a:latin typeface="Arial" panose="020B0604020202020204" pitchFamily="34" charset="0"/>
                <a:cs typeface="Arial" panose="020B0604020202020204" pitchFamily="34" charset="0"/>
              </a:rPr>
              <a:t>Purpose: </a:t>
            </a:r>
            <a:r>
              <a:rPr lang="en-US" sz="2000" dirty="0">
                <a:solidFill>
                  <a:schemeClr val="tx1">
                    <a:lumMod val="75000"/>
                    <a:lumOff val="25000"/>
                  </a:schemeClr>
                </a:solidFill>
                <a:latin typeface="Arial" panose="020B0604020202020204" pitchFamily="34" charset="0"/>
                <a:cs typeface="Arial" panose="020B0604020202020204" pitchFamily="34" charset="0"/>
              </a:rPr>
              <a:t>We want to deliver better healthcare services for Bolton.</a:t>
            </a:r>
            <a:br>
              <a:rPr lang="en-US" sz="2000" dirty="0">
                <a:solidFill>
                  <a:schemeClr val="tx1">
                    <a:lumMod val="75000"/>
                    <a:lumOff val="25000"/>
                  </a:schemeClr>
                </a:solidFill>
                <a:latin typeface="Arial" panose="020B0604020202020204" pitchFamily="34" charset="0"/>
                <a:cs typeface="Arial" panose="020B0604020202020204" pitchFamily="34" charset="0"/>
              </a:rPr>
            </a:br>
            <a:r>
              <a:rPr lang="en-US" sz="2000" dirty="0">
                <a:solidFill>
                  <a:schemeClr val="tx1">
                    <a:lumMod val="75000"/>
                    <a:lumOff val="25000"/>
                  </a:schemeClr>
                </a:solidFill>
                <a:latin typeface="Arial" panose="020B0604020202020204" pitchFamily="34" charset="0"/>
                <a:cs typeface="Arial" panose="020B0604020202020204" pitchFamily="34" charset="0"/>
              </a:rPr>
              <a:t>Our care will be of the quality we would want for ourselves, our families and our friends.</a:t>
            </a:r>
            <a:endParaRPr lang="en-GB" sz="2000" b="1" dirty="0">
              <a:solidFill>
                <a:schemeClr val="bg1"/>
              </a:solidFill>
              <a:latin typeface="Arial" panose="020B0604020202020204" pitchFamily="34" charset="0"/>
              <a:cs typeface="Arial" panose="020B0604020202020204" pitchFamily="34" charset="0"/>
            </a:endParaRPr>
          </a:p>
        </p:txBody>
      </p:sp>
      <p:sp>
        <p:nvSpPr>
          <p:cNvPr id="14" name="Round Diagonal Corner of Rectangle 13">
            <a:extLst>
              <a:ext uri="{FF2B5EF4-FFF2-40B4-BE49-F238E27FC236}">
                <a16:creationId xmlns:a16="http://schemas.microsoft.com/office/drawing/2014/main" id="{4C3F5A11-0D5E-6B76-54EA-6F9DFBC07B0C}"/>
              </a:ext>
            </a:extLst>
          </p:cNvPr>
          <p:cNvSpPr/>
          <p:nvPr/>
        </p:nvSpPr>
        <p:spPr>
          <a:xfrm flipH="1">
            <a:off x="2191294" y="2536697"/>
            <a:ext cx="1836889" cy="591670"/>
          </a:xfrm>
          <a:prstGeom prst="round2DiagRect">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of Rectangle 15">
            <a:extLst>
              <a:ext uri="{FF2B5EF4-FFF2-40B4-BE49-F238E27FC236}">
                <a16:creationId xmlns:a16="http://schemas.microsoft.com/office/drawing/2014/main" id="{10850AD9-E087-7A2F-332E-4BEB46E6AA44}"/>
              </a:ext>
            </a:extLst>
          </p:cNvPr>
          <p:cNvSpPr/>
          <p:nvPr/>
        </p:nvSpPr>
        <p:spPr>
          <a:xfrm flipH="1">
            <a:off x="7698681" y="2536697"/>
            <a:ext cx="1930563" cy="591670"/>
          </a:xfrm>
          <a:prstGeom prst="round2DiagRect">
            <a:avLst/>
          </a:prstGeom>
          <a:solidFill>
            <a:srgbClr val="761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77C6442-A87C-85A8-910C-C99B453B8E29}"/>
              </a:ext>
            </a:extLst>
          </p:cNvPr>
          <p:cNvSpPr txBox="1"/>
          <p:nvPr/>
        </p:nvSpPr>
        <p:spPr>
          <a:xfrm>
            <a:off x="2280559" y="2605403"/>
            <a:ext cx="1495402" cy="245373"/>
          </a:xfrm>
          <a:prstGeom prst="rect">
            <a:avLst/>
          </a:prstGeom>
          <a:noFill/>
        </p:spPr>
        <p:txBody>
          <a:bodyPr wrap="square" lIns="0" tIns="0" rIns="0" bIns="0" rtlCol="0">
            <a:spAutoFit/>
          </a:bodyPr>
          <a:lstStyle/>
          <a:p>
            <a:r>
              <a:rPr lang="en-US" sz="1600" b="1">
                <a:solidFill>
                  <a:schemeClr val="bg1"/>
                </a:solidFill>
                <a:latin typeface="Arial" panose="020B0604020202020204" pitchFamily="34" charset="0"/>
                <a:cs typeface="Arial" panose="020B0604020202020204" pitchFamily="34" charset="0"/>
              </a:rPr>
              <a:t>Our Values</a:t>
            </a:r>
            <a:endParaRPr lang="en-GB" sz="1600" b="1">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0DB4673-EABD-81DD-8C06-A23ED42C3C59}"/>
              </a:ext>
            </a:extLst>
          </p:cNvPr>
          <p:cNvSpPr txBox="1"/>
          <p:nvPr/>
        </p:nvSpPr>
        <p:spPr>
          <a:xfrm>
            <a:off x="7780678" y="2605403"/>
            <a:ext cx="1495402" cy="245373"/>
          </a:xfrm>
          <a:prstGeom prst="rect">
            <a:avLst/>
          </a:prstGeom>
          <a:noFill/>
        </p:spPr>
        <p:txBody>
          <a:bodyPr wrap="square" lIns="0" tIns="0" rIns="0" bIns="0" rtlCol="0">
            <a:spAutoFit/>
          </a:bodyPr>
          <a:lstStyle/>
          <a:p>
            <a:r>
              <a:rPr lang="en-US" sz="1600" b="1">
                <a:solidFill>
                  <a:schemeClr val="bg1"/>
                </a:solidFill>
                <a:latin typeface="Arial" panose="020B0604020202020204" pitchFamily="34" charset="0"/>
                <a:cs typeface="Arial" panose="020B0604020202020204" pitchFamily="34" charset="0"/>
              </a:rPr>
              <a:t>Our Outcomes</a:t>
            </a:r>
            <a:endParaRPr lang="en-GB" sz="1600" b="1">
              <a:solidFill>
                <a:schemeClr val="bg1"/>
              </a:solidFill>
              <a:latin typeface="Arial" panose="020B0604020202020204" pitchFamily="34" charset="0"/>
              <a:cs typeface="Arial" panose="020B0604020202020204" pitchFamily="34" charset="0"/>
            </a:endParaRPr>
          </a:p>
        </p:txBody>
      </p:sp>
      <p:sp>
        <p:nvSpPr>
          <p:cNvPr id="12" name="Round Diagonal Corner of Rectangle 11">
            <a:extLst>
              <a:ext uri="{FF2B5EF4-FFF2-40B4-BE49-F238E27FC236}">
                <a16:creationId xmlns:a16="http://schemas.microsoft.com/office/drawing/2014/main" id="{432591B4-97B5-03C4-3AEF-B8C2BB231B8E}"/>
              </a:ext>
            </a:extLst>
          </p:cNvPr>
          <p:cNvSpPr/>
          <p:nvPr/>
        </p:nvSpPr>
        <p:spPr>
          <a:xfrm>
            <a:off x="527050" y="2536697"/>
            <a:ext cx="1574155" cy="591670"/>
          </a:xfrm>
          <a:prstGeom prst="round2DiagRect">
            <a:avLst/>
          </a:prstGeom>
          <a:solidFill>
            <a:srgbClr val="066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B7C6E5D-AC7F-A32F-6921-5552CF763965}"/>
              </a:ext>
            </a:extLst>
          </p:cNvPr>
          <p:cNvSpPr txBox="1"/>
          <p:nvPr/>
        </p:nvSpPr>
        <p:spPr>
          <a:xfrm>
            <a:off x="636805" y="2605403"/>
            <a:ext cx="1495402" cy="245373"/>
          </a:xfrm>
          <a:prstGeom prst="rect">
            <a:avLst/>
          </a:prstGeom>
          <a:noFill/>
        </p:spPr>
        <p:txBody>
          <a:bodyPr wrap="square" lIns="0" tIns="0" rIns="0" bIns="0" rtlCol="0">
            <a:spAutoFit/>
          </a:bodyPr>
          <a:lstStyle/>
          <a:p>
            <a:r>
              <a:rPr lang="en-US" sz="1600" b="1">
                <a:solidFill>
                  <a:schemeClr val="bg1"/>
                </a:solidFill>
                <a:latin typeface="Arial" panose="020B0604020202020204" pitchFamily="34" charset="0"/>
                <a:cs typeface="Arial" panose="020B0604020202020204" pitchFamily="34" charset="0"/>
              </a:rPr>
              <a:t>Our Vision</a:t>
            </a:r>
            <a:endParaRPr lang="en-GB" sz="1600" b="1">
              <a:solidFill>
                <a:schemeClr val="bg1"/>
              </a:solidFill>
              <a:latin typeface="Arial" panose="020B0604020202020204" pitchFamily="34" charset="0"/>
              <a:cs typeface="Arial" panose="020B0604020202020204" pitchFamily="34" charset="0"/>
            </a:endParaRPr>
          </a:p>
        </p:txBody>
      </p:sp>
      <p:sp>
        <p:nvSpPr>
          <p:cNvPr id="7" name="Round Diagonal Corner of Rectangle 6">
            <a:extLst>
              <a:ext uri="{FF2B5EF4-FFF2-40B4-BE49-F238E27FC236}">
                <a16:creationId xmlns:a16="http://schemas.microsoft.com/office/drawing/2014/main" id="{96ABAA2D-25D3-5204-6123-A72E3EDAE791}"/>
              </a:ext>
            </a:extLst>
          </p:cNvPr>
          <p:cNvSpPr/>
          <p:nvPr/>
        </p:nvSpPr>
        <p:spPr>
          <a:xfrm flipH="1">
            <a:off x="527050" y="2863787"/>
            <a:ext cx="1574155" cy="3023666"/>
          </a:xfrm>
          <a:prstGeom prst="round2DiagRect">
            <a:avLst>
              <a:gd name="adj1" fmla="val 0"/>
              <a:gd name="adj2" fmla="val 0"/>
            </a:avLst>
          </a:prstGeom>
          <a:solidFill>
            <a:srgbClr val="0669B2">
              <a:alpha val="98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of Rectangle 10">
            <a:extLst>
              <a:ext uri="{FF2B5EF4-FFF2-40B4-BE49-F238E27FC236}">
                <a16:creationId xmlns:a16="http://schemas.microsoft.com/office/drawing/2014/main" id="{7BA9C1AB-07E1-FB0B-81C2-D97970D9474C}"/>
              </a:ext>
            </a:extLst>
          </p:cNvPr>
          <p:cNvSpPr/>
          <p:nvPr/>
        </p:nvSpPr>
        <p:spPr>
          <a:xfrm>
            <a:off x="2191295" y="2816167"/>
            <a:ext cx="1836889" cy="3072260"/>
          </a:xfrm>
          <a:prstGeom prst="round2DiagRect">
            <a:avLst>
              <a:gd name="adj1" fmla="val 0"/>
              <a:gd name="adj2" fmla="val 0"/>
            </a:avLst>
          </a:prstGeom>
          <a:solidFill>
            <a:srgbClr val="009E96">
              <a:alpha val="97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of Rectangle 18">
            <a:extLst>
              <a:ext uri="{FF2B5EF4-FFF2-40B4-BE49-F238E27FC236}">
                <a16:creationId xmlns:a16="http://schemas.microsoft.com/office/drawing/2014/main" id="{ABA703E3-0E9A-778F-04E7-0F7C0DE4EBC3}"/>
              </a:ext>
            </a:extLst>
          </p:cNvPr>
          <p:cNvSpPr/>
          <p:nvPr/>
        </p:nvSpPr>
        <p:spPr>
          <a:xfrm flipH="1">
            <a:off x="9711496" y="3022048"/>
            <a:ext cx="1953454" cy="1257175"/>
          </a:xfrm>
          <a:prstGeom prst="round2DiagRect">
            <a:avLst>
              <a:gd name="adj1" fmla="val 0"/>
              <a:gd name="adj2" fmla="val 0"/>
            </a:avLst>
          </a:prstGeom>
          <a:solidFill>
            <a:srgbClr val="65B331">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of Rectangle 16">
            <a:extLst>
              <a:ext uri="{FF2B5EF4-FFF2-40B4-BE49-F238E27FC236}">
                <a16:creationId xmlns:a16="http://schemas.microsoft.com/office/drawing/2014/main" id="{3D0092E2-F08E-94FE-7C8E-5ACB5F65D076}"/>
              </a:ext>
            </a:extLst>
          </p:cNvPr>
          <p:cNvSpPr/>
          <p:nvPr/>
        </p:nvSpPr>
        <p:spPr>
          <a:xfrm>
            <a:off x="9711496" y="2536697"/>
            <a:ext cx="1953454" cy="591670"/>
          </a:xfrm>
          <a:prstGeom prst="round2DiagRect">
            <a:avLst/>
          </a:prstGeom>
          <a:solidFill>
            <a:srgbClr val="65B3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893D571-1F7C-BB32-4A59-DF79197D2B23}"/>
              </a:ext>
            </a:extLst>
          </p:cNvPr>
          <p:cNvSpPr txBox="1"/>
          <p:nvPr/>
        </p:nvSpPr>
        <p:spPr>
          <a:xfrm>
            <a:off x="9815089" y="2605403"/>
            <a:ext cx="1495402" cy="245373"/>
          </a:xfrm>
          <a:prstGeom prst="rect">
            <a:avLst/>
          </a:prstGeom>
          <a:noFill/>
        </p:spPr>
        <p:txBody>
          <a:bodyPr wrap="square" lIns="0" tIns="0" rIns="0" bIns="0" rtlCol="0">
            <a:spAutoFit/>
          </a:bodyPr>
          <a:lstStyle/>
          <a:p>
            <a:r>
              <a:rPr lang="en-US" sz="1600" b="1">
                <a:solidFill>
                  <a:schemeClr val="bg1"/>
                </a:solidFill>
                <a:latin typeface="Arial" panose="020B0604020202020204" pitchFamily="34" charset="0"/>
                <a:cs typeface="Arial" panose="020B0604020202020204" pitchFamily="34" charset="0"/>
              </a:rPr>
              <a:t>Our Future</a:t>
            </a:r>
            <a:endParaRPr lang="en-GB" sz="1600" b="1">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545FD9F-3F60-41D4-74EE-F726E2B0DECC}"/>
              </a:ext>
            </a:extLst>
          </p:cNvPr>
          <p:cNvSpPr txBox="1"/>
          <p:nvPr/>
        </p:nvSpPr>
        <p:spPr>
          <a:xfrm>
            <a:off x="663700" y="3208207"/>
            <a:ext cx="1366806" cy="2492990"/>
          </a:xfrm>
          <a:prstGeom prst="rect">
            <a:avLst/>
          </a:prstGeom>
          <a:noFill/>
        </p:spPr>
        <p:txBody>
          <a:bodyPr wrap="square" lIns="0" tIns="0" rIns="0" bIns="0" rtlCol="0">
            <a:spAutoFit/>
          </a:bodyPr>
          <a:lstStyle/>
          <a:p>
            <a:r>
              <a:rPr lang="en-US" b="1" dirty="0">
                <a:solidFill>
                  <a:schemeClr val="tx1">
                    <a:lumMod val="75000"/>
                    <a:lumOff val="25000"/>
                  </a:schemeClr>
                </a:solidFill>
                <a:latin typeface="Arial" panose="020B0604020202020204" pitchFamily="34" charset="0"/>
                <a:cs typeface="Arial" panose="020B0604020202020204" pitchFamily="34" charset="0"/>
              </a:rPr>
              <a:t>To be </a:t>
            </a:r>
            <a:r>
              <a:rPr lang="en-US" b="1" dirty="0" err="1">
                <a:solidFill>
                  <a:schemeClr val="tx1">
                    <a:lumMod val="75000"/>
                    <a:lumOff val="25000"/>
                  </a:schemeClr>
                </a:solidFill>
                <a:latin typeface="Arial" panose="020B0604020202020204" pitchFamily="34" charset="0"/>
                <a:cs typeface="Arial" panose="020B0604020202020204" pitchFamily="34" charset="0"/>
              </a:rPr>
              <a:t>recognised</a:t>
            </a:r>
            <a:r>
              <a:rPr lang="en-US" b="1" dirty="0">
                <a:solidFill>
                  <a:schemeClr val="tx1">
                    <a:lumMod val="75000"/>
                    <a:lumOff val="25000"/>
                  </a:schemeClr>
                </a:solidFill>
                <a:latin typeface="Arial" panose="020B0604020202020204" pitchFamily="34" charset="0"/>
                <a:cs typeface="Arial" panose="020B0604020202020204" pitchFamily="34" charset="0"/>
              </a:rPr>
              <a:t> as an excellent provider of health and care and a great place to work</a:t>
            </a:r>
            <a:endParaRPr lang="en-GB" b="1"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1223B92-5175-B58C-9C72-5F2DD4CD24BD}"/>
              </a:ext>
            </a:extLst>
          </p:cNvPr>
          <p:cNvSpPr txBox="1"/>
          <p:nvPr/>
        </p:nvSpPr>
        <p:spPr>
          <a:xfrm>
            <a:off x="636805" y="2874344"/>
            <a:ext cx="1495402" cy="169277"/>
          </a:xfrm>
          <a:prstGeom prst="rect">
            <a:avLst/>
          </a:prstGeom>
          <a:noFill/>
        </p:spPr>
        <p:txBody>
          <a:bodyPr wrap="square" lIns="0" tIns="0" rIns="0" bIns="0" rtlCol="0">
            <a:spAutoFit/>
          </a:bodyPr>
          <a:lstStyle/>
          <a:p>
            <a:r>
              <a:rPr lang="en-GB" sz="1100" b="1">
                <a:solidFill>
                  <a:srgbClr val="FFFFFF"/>
                </a:solidFill>
                <a:effectLst/>
                <a:latin typeface="Arial" panose="020B0604020202020204" pitchFamily="34" charset="0"/>
                <a:cs typeface="Arial" panose="020B0604020202020204" pitchFamily="34" charset="0"/>
              </a:rPr>
              <a:t>What is our priority?</a:t>
            </a:r>
          </a:p>
        </p:txBody>
      </p:sp>
      <p:sp>
        <p:nvSpPr>
          <p:cNvPr id="27" name="TextBox 26">
            <a:extLst>
              <a:ext uri="{FF2B5EF4-FFF2-40B4-BE49-F238E27FC236}">
                <a16:creationId xmlns:a16="http://schemas.microsoft.com/office/drawing/2014/main" id="{122F5FDB-AF5E-C8F0-58CD-A0F4C8AFE571}"/>
              </a:ext>
            </a:extLst>
          </p:cNvPr>
          <p:cNvSpPr txBox="1"/>
          <p:nvPr/>
        </p:nvSpPr>
        <p:spPr>
          <a:xfrm>
            <a:off x="2273654" y="2874344"/>
            <a:ext cx="1754530" cy="169277"/>
          </a:xfrm>
          <a:prstGeom prst="rect">
            <a:avLst/>
          </a:prstGeom>
          <a:noFill/>
        </p:spPr>
        <p:txBody>
          <a:bodyPr wrap="square" lIns="0" tIns="0" rIns="0" bIns="0" rtlCol="0">
            <a:spAutoFit/>
          </a:bodyPr>
          <a:lstStyle/>
          <a:p>
            <a:r>
              <a:rPr lang="en-GB" sz="1100" b="1" dirty="0">
                <a:solidFill>
                  <a:srgbClr val="FFFFFF"/>
                </a:solidFill>
                <a:effectLst/>
                <a:latin typeface="Arial" panose="020B0604020202020204" pitchFamily="34" charset="0"/>
                <a:cs typeface="Arial" panose="020B0604020202020204" pitchFamily="34" charset="0"/>
              </a:rPr>
              <a:t>What is important to us?</a:t>
            </a:r>
          </a:p>
        </p:txBody>
      </p:sp>
      <p:sp>
        <p:nvSpPr>
          <p:cNvPr id="29" name="TextBox 28">
            <a:extLst>
              <a:ext uri="{FF2B5EF4-FFF2-40B4-BE49-F238E27FC236}">
                <a16:creationId xmlns:a16="http://schemas.microsoft.com/office/drawing/2014/main" id="{B192B4A5-6BB7-039D-6010-87F484D979F7}"/>
              </a:ext>
            </a:extLst>
          </p:cNvPr>
          <p:cNvSpPr txBox="1"/>
          <p:nvPr/>
        </p:nvSpPr>
        <p:spPr>
          <a:xfrm>
            <a:off x="7780678" y="2874344"/>
            <a:ext cx="1495402" cy="169277"/>
          </a:xfrm>
          <a:prstGeom prst="rect">
            <a:avLst/>
          </a:prstGeom>
          <a:noFill/>
        </p:spPr>
        <p:txBody>
          <a:bodyPr wrap="square" lIns="0" tIns="0" rIns="0" bIns="0" rtlCol="0">
            <a:spAutoFit/>
          </a:bodyPr>
          <a:lstStyle/>
          <a:p>
            <a:r>
              <a:rPr lang="en-GB" sz="1100" b="1">
                <a:solidFill>
                  <a:srgbClr val="FFFFFF"/>
                </a:solidFill>
                <a:effectLst/>
                <a:latin typeface="Arial" panose="020B0604020202020204" pitchFamily="34" charset="0"/>
                <a:cs typeface="Arial" panose="020B0604020202020204" pitchFamily="34" charset="0"/>
              </a:rPr>
              <a:t>What will we achieve?</a:t>
            </a:r>
          </a:p>
        </p:txBody>
      </p:sp>
      <p:sp>
        <p:nvSpPr>
          <p:cNvPr id="30" name="TextBox 29">
            <a:extLst>
              <a:ext uri="{FF2B5EF4-FFF2-40B4-BE49-F238E27FC236}">
                <a16:creationId xmlns:a16="http://schemas.microsoft.com/office/drawing/2014/main" id="{C27FB213-890C-DB29-B5D6-A4C78B231569}"/>
              </a:ext>
            </a:extLst>
          </p:cNvPr>
          <p:cNvSpPr txBox="1"/>
          <p:nvPr/>
        </p:nvSpPr>
        <p:spPr>
          <a:xfrm>
            <a:off x="9793223" y="2874344"/>
            <a:ext cx="1771247" cy="169277"/>
          </a:xfrm>
          <a:prstGeom prst="rect">
            <a:avLst/>
          </a:prstGeom>
          <a:noFill/>
        </p:spPr>
        <p:txBody>
          <a:bodyPr wrap="square" lIns="0" tIns="0" rIns="0" bIns="0" rtlCol="0">
            <a:spAutoFit/>
          </a:bodyPr>
          <a:lstStyle/>
          <a:p>
            <a:r>
              <a:rPr lang="en-GB" sz="1100" b="1">
                <a:solidFill>
                  <a:srgbClr val="FFFFFF"/>
                </a:solidFill>
                <a:effectLst/>
                <a:latin typeface="Arial" panose="020B0604020202020204" pitchFamily="34" charset="0"/>
                <a:cs typeface="Arial" panose="020B0604020202020204" pitchFamily="34" charset="0"/>
              </a:rPr>
              <a:t>What will we look like?</a:t>
            </a:r>
          </a:p>
        </p:txBody>
      </p:sp>
      <p:sp>
        <p:nvSpPr>
          <p:cNvPr id="31" name="TextBox 30">
            <a:extLst>
              <a:ext uri="{FF2B5EF4-FFF2-40B4-BE49-F238E27FC236}">
                <a16:creationId xmlns:a16="http://schemas.microsoft.com/office/drawing/2014/main" id="{961E6810-761F-6584-2634-6A17B60F7580}"/>
              </a:ext>
            </a:extLst>
          </p:cNvPr>
          <p:cNvSpPr txBox="1"/>
          <p:nvPr/>
        </p:nvSpPr>
        <p:spPr>
          <a:xfrm>
            <a:off x="2293665" y="3045641"/>
            <a:ext cx="1662801" cy="2769989"/>
          </a:xfrm>
          <a:prstGeom prst="rect">
            <a:avLst/>
          </a:prstGeom>
          <a:noFill/>
        </p:spPr>
        <p:txBody>
          <a:bodyPr wrap="square" lIns="0" tIns="0" rIns="0" bIns="0" rtlCol="0">
            <a:spAutoFit/>
          </a:bodyPr>
          <a:lstStyle/>
          <a:p>
            <a:pPr>
              <a:lnSpc>
                <a:spcPct val="200000"/>
              </a:lnSpc>
            </a:pPr>
            <a:r>
              <a:rPr lang="en-US" b="1" dirty="0">
                <a:solidFill>
                  <a:srgbClr val="009E96"/>
                </a:solidFill>
                <a:latin typeface="Arial" panose="020B0604020202020204" pitchFamily="34" charset="0"/>
                <a:cs typeface="Arial" panose="020B0604020202020204" pitchFamily="34" charset="0"/>
              </a:rPr>
              <a:t>Vision</a:t>
            </a:r>
          </a:p>
          <a:p>
            <a:pPr>
              <a:lnSpc>
                <a:spcPct val="200000"/>
              </a:lnSpc>
            </a:pPr>
            <a:r>
              <a:rPr lang="en-US" b="1" dirty="0">
                <a:solidFill>
                  <a:srgbClr val="009E96"/>
                </a:solidFill>
                <a:latin typeface="Arial" panose="020B0604020202020204" pitchFamily="34" charset="0"/>
                <a:cs typeface="Arial" panose="020B0604020202020204" pitchFamily="34" charset="0"/>
              </a:rPr>
              <a:t>Openness</a:t>
            </a:r>
          </a:p>
          <a:p>
            <a:pPr>
              <a:lnSpc>
                <a:spcPct val="200000"/>
              </a:lnSpc>
            </a:pPr>
            <a:r>
              <a:rPr lang="en-US" b="1" dirty="0">
                <a:solidFill>
                  <a:srgbClr val="009E96"/>
                </a:solidFill>
                <a:latin typeface="Arial" panose="020B0604020202020204" pitchFamily="34" charset="0"/>
                <a:cs typeface="Arial" panose="020B0604020202020204" pitchFamily="34" charset="0"/>
              </a:rPr>
              <a:t>Integrity</a:t>
            </a:r>
          </a:p>
          <a:p>
            <a:pPr>
              <a:lnSpc>
                <a:spcPct val="200000"/>
              </a:lnSpc>
            </a:pPr>
            <a:r>
              <a:rPr lang="en-US" b="1" dirty="0">
                <a:solidFill>
                  <a:srgbClr val="009E96"/>
                </a:solidFill>
                <a:latin typeface="Arial" panose="020B0604020202020204" pitchFamily="34" charset="0"/>
                <a:cs typeface="Arial" panose="020B0604020202020204" pitchFamily="34" charset="0"/>
              </a:rPr>
              <a:t>Compassion</a:t>
            </a:r>
          </a:p>
          <a:p>
            <a:pPr>
              <a:lnSpc>
                <a:spcPct val="200000"/>
              </a:lnSpc>
            </a:pPr>
            <a:r>
              <a:rPr lang="en-US" b="1" dirty="0">
                <a:solidFill>
                  <a:srgbClr val="009E96"/>
                </a:solidFill>
                <a:latin typeface="Arial" panose="020B0604020202020204" pitchFamily="34" charset="0"/>
                <a:cs typeface="Arial" panose="020B0604020202020204" pitchFamily="34" charset="0"/>
              </a:rPr>
              <a:t>Excellence</a:t>
            </a:r>
            <a:endParaRPr lang="en-GB" b="1" dirty="0">
              <a:solidFill>
                <a:srgbClr val="009E96"/>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AD853FD-E84A-9121-073E-0E75DF60BB07}"/>
              </a:ext>
            </a:extLst>
          </p:cNvPr>
          <p:cNvSpPr txBox="1"/>
          <p:nvPr/>
        </p:nvSpPr>
        <p:spPr>
          <a:xfrm>
            <a:off x="9818545" y="3208207"/>
            <a:ext cx="1720601" cy="2560701"/>
          </a:xfrm>
          <a:prstGeom prst="rect">
            <a:avLst/>
          </a:prstGeom>
          <a:noFill/>
        </p:spPr>
        <p:txBody>
          <a:bodyPr wrap="square" lIns="0" tIns="0" rIns="0" bIns="0" rtlCol="0">
            <a:spAutoFit/>
          </a:bodyPr>
          <a:lstStyle/>
          <a:p>
            <a:r>
              <a:rPr lang="en-US" sz="1000" b="1">
                <a:solidFill>
                  <a:srgbClr val="65B331"/>
                </a:solidFill>
                <a:latin typeface="Arial" panose="020B0604020202020204" pitchFamily="34" charset="0"/>
                <a:cs typeface="Arial" panose="020B0604020202020204" pitchFamily="34" charset="0"/>
              </a:rPr>
              <a:t>We want to be...</a:t>
            </a:r>
          </a:p>
          <a:p>
            <a:r>
              <a:rPr lang="en-US" sz="920">
                <a:solidFill>
                  <a:schemeClr val="tx1">
                    <a:lumMod val="75000"/>
                    <a:lumOff val="25000"/>
                  </a:schemeClr>
                </a:solidFill>
                <a:latin typeface="Arial" panose="020B0604020202020204" pitchFamily="34" charset="0"/>
                <a:cs typeface="Arial" panose="020B0604020202020204" pitchFamily="34" charset="0"/>
              </a:rPr>
              <a:t>An Integrated Care Organisation, where care is joined up and provided in the most appropriate location and which is the provider of choice for community health and care services</a:t>
            </a:r>
          </a:p>
          <a:p>
            <a:endParaRPr lang="en-US" sz="920">
              <a:solidFill>
                <a:schemeClr val="tx1">
                  <a:lumMod val="75000"/>
                  <a:lumOff val="25000"/>
                </a:schemeClr>
              </a:solidFill>
              <a:latin typeface="Arial" panose="020B0604020202020204" pitchFamily="34" charset="0"/>
              <a:cs typeface="Arial" panose="020B0604020202020204" pitchFamily="34" charset="0"/>
            </a:endParaRPr>
          </a:p>
          <a:p>
            <a:r>
              <a:rPr lang="en-US" sz="920">
                <a:solidFill>
                  <a:schemeClr val="tx1">
                    <a:lumMod val="75000"/>
                    <a:lumOff val="25000"/>
                  </a:schemeClr>
                </a:solidFill>
                <a:latin typeface="Arial" panose="020B0604020202020204" pitchFamily="34" charset="0"/>
                <a:cs typeface="Arial" panose="020B0604020202020204" pitchFamily="34" charset="0"/>
              </a:rPr>
              <a:t>A provider of a range of safe local and specialist hospital services to the people of Bolton and beyond</a:t>
            </a:r>
          </a:p>
          <a:p>
            <a:endParaRPr lang="en-US" sz="920">
              <a:solidFill>
                <a:schemeClr val="tx1">
                  <a:lumMod val="75000"/>
                  <a:lumOff val="25000"/>
                </a:schemeClr>
              </a:solidFill>
              <a:latin typeface="Arial" panose="020B0604020202020204" pitchFamily="34" charset="0"/>
              <a:cs typeface="Arial" panose="020B0604020202020204" pitchFamily="34" charset="0"/>
            </a:endParaRPr>
          </a:p>
          <a:p>
            <a:r>
              <a:rPr lang="en-US" sz="920">
                <a:solidFill>
                  <a:schemeClr val="tx1">
                    <a:lumMod val="75000"/>
                    <a:lumOff val="25000"/>
                  </a:schemeClr>
                </a:solidFill>
                <a:latin typeface="Arial" panose="020B0604020202020204" pitchFamily="34" charset="0"/>
                <a:cs typeface="Arial" panose="020B0604020202020204" pitchFamily="34" charset="0"/>
              </a:rPr>
              <a:t>A centre of excellence for women’s and children’s health</a:t>
            </a:r>
          </a:p>
          <a:p>
            <a:endParaRPr lang="en-US" sz="920">
              <a:solidFill>
                <a:schemeClr val="tx1">
                  <a:lumMod val="75000"/>
                  <a:lumOff val="25000"/>
                </a:schemeClr>
              </a:solidFill>
              <a:latin typeface="Arial" panose="020B0604020202020204" pitchFamily="34" charset="0"/>
              <a:cs typeface="Arial" panose="020B0604020202020204" pitchFamily="34" charset="0"/>
            </a:endParaRPr>
          </a:p>
          <a:p>
            <a:r>
              <a:rPr lang="en-US" sz="920">
                <a:solidFill>
                  <a:schemeClr val="tx1">
                    <a:lumMod val="75000"/>
                    <a:lumOff val="25000"/>
                  </a:schemeClr>
                </a:solidFill>
                <a:latin typeface="Arial" panose="020B0604020202020204" pitchFamily="34" charset="0"/>
                <a:cs typeface="Arial" panose="020B0604020202020204" pitchFamily="34" charset="0"/>
              </a:rPr>
              <a:t>A digital pioneer and centre for digital excellence</a:t>
            </a:r>
            <a:endParaRPr lang="en-GB" sz="920" b="1">
              <a:solidFill>
                <a:schemeClr val="bg1"/>
              </a:solidFill>
              <a:latin typeface="Arial" panose="020B0604020202020204" pitchFamily="34" charset="0"/>
              <a:cs typeface="Arial" panose="020B0604020202020204" pitchFamily="34" charset="0"/>
            </a:endParaRPr>
          </a:p>
        </p:txBody>
      </p:sp>
      <p:sp>
        <p:nvSpPr>
          <p:cNvPr id="95" name="Rectangle 94">
            <a:extLst>
              <a:ext uri="{FF2B5EF4-FFF2-40B4-BE49-F238E27FC236}">
                <a16:creationId xmlns:a16="http://schemas.microsoft.com/office/drawing/2014/main" id="{A0E8A5F3-CE76-31C3-1D21-BDA6E4E6D91E}"/>
              </a:ext>
            </a:extLst>
          </p:cNvPr>
          <p:cNvSpPr/>
          <p:nvPr/>
        </p:nvSpPr>
        <p:spPr>
          <a:xfrm>
            <a:off x="4126091" y="2942983"/>
            <a:ext cx="3506248" cy="591670"/>
          </a:xfrm>
          <a:prstGeom prst="rect">
            <a:avLst/>
          </a:prstGeom>
          <a:solidFill>
            <a:srgbClr val="44247E">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of Rectangle 14">
            <a:extLst>
              <a:ext uri="{FF2B5EF4-FFF2-40B4-BE49-F238E27FC236}">
                <a16:creationId xmlns:a16="http://schemas.microsoft.com/office/drawing/2014/main" id="{7E32EF7A-1507-BE6A-94F2-33204BCAB10B}"/>
              </a:ext>
            </a:extLst>
          </p:cNvPr>
          <p:cNvSpPr/>
          <p:nvPr/>
        </p:nvSpPr>
        <p:spPr>
          <a:xfrm>
            <a:off x="4110181" y="2536697"/>
            <a:ext cx="3506249" cy="591670"/>
          </a:xfrm>
          <a:prstGeom prst="round2DiagRect">
            <a:avLst/>
          </a:prstGeom>
          <a:solidFill>
            <a:srgbClr val="4424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38253FE-40F1-29CF-CD25-00C5A5BEF360}"/>
              </a:ext>
            </a:extLst>
          </p:cNvPr>
          <p:cNvSpPr txBox="1"/>
          <p:nvPr/>
        </p:nvSpPr>
        <p:spPr>
          <a:xfrm>
            <a:off x="4222748" y="2605403"/>
            <a:ext cx="1495402" cy="245373"/>
          </a:xfrm>
          <a:prstGeom prst="rect">
            <a:avLst/>
          </a:prstGeom>
          <a:noFill/>
        </p:spPr>
        <p:txBody>
          <a:bodyPr wrap="square" lIns="0" tIns="0" rIns="0" bIns="0" rtlCol="0">
            <a:spAutoFit/>
          </a:bodyPr>
          <a:lstStyle/>
          <a:p>
            <a:r>
              <a:rPr lang="en-US" sz="1600" b="1">
                <a:solidFill>
                  <a:schemeClr val="bg1"/>
                </a:solidFill>
                <a:latin typeface="Arial" panose="020B0604020202020204" pitchFamily="34" charset="0"/>
                <a:cs typeface="Arial" panose="020B0604020202020204" pitchFamily="34" charset="0"/>
              </a:rPr>
              <a:t>Our Ambitions</a:t>
            </a:r>
            <a:endParaRPr lang="en-GB" sz="1600" b="1">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3BF0471-21EE-87E6-8F89-50550E7EBCB3}"/>
              </a:ext>
            </a:extLst>
          </p:cNvPr>
          <p:cNvSpPr txBox="1"/>
          <p:nvPr/>
        </p:nvSpPr>
        <p:spPr>
          <a:xfrm>
            <a:off x="4240920" y="2874344"/>
            <a:ext cx="1495402" cy="169277"/>
          </a:xfrm>
          <a:prstGeom prst="rect">
            <a:avLst/>
          </a:prstGeom>
          <a:noFill/>
        </p:spPr>
        <p:txBody>
          <a:bodyPr wrap="square" lIns="0" tIns="0" rIns="0" bIns="0" rtlCol="0">
            <a:spAutoFit/>
          </a:bodyPr>
          <a:lstStyle/>
          <a:p>
            <a:r>
              <a:rPr lang="en-GB" sz="1100" b="1">
                <a:solidFill>
                  <a:srgbClr val="FFFFFF"/>
                </a:solidFill>
                <a:effectLst/>
                <a:latin typeface="Arial" panose="020B0604020202020204" pitchFamily="34" charset="0"/>
                <a:cs typeface="Arial" panose="020B0604020202020204" pitchFamily="34" charset="0"/>
              </a:rPr>
              <a:t>What will we do?</a:t>
            </a:r>
          </a:p>
        </p:txBody>
      </p:sp>
      <p:sp>
        <p:nvSpPr>
          <p:cNvPr id="97" name="Rectangle 96">
            <a:extLst>
              <a:ext uri="{FF2B5EF4-FFF2-40B4-BE49-F238E27FC236}">
                <a16:creationId xmlns:a16="http://schemas.microsoft.com/office/drawing/2014/main" id="{F04DD804-B05D-DCB4-FBAF-AAE8D766E37E}"/>
              </a:ext>
            </a:extLst>
          </p:cNvPr>
          <p:cNvSpPr/>
          <p:nvPr/>
        </p:nvSpPr>
        <p:spPr>
          <a:xfrm>
            <a:off x="4109663" y="3574394"/>
            <a:ext cx="3506248" cy="370137"/>
          </a:xfrm>
          <a:prstGeom prst="rect">
            <a:avLst/>
          </a:prstGeom>
          <a:solidFill>
            <a:srgbClr val="44247E">
              <a:alpha val="251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81143477-C5D2-4FD0-EA2E-A793022EF24D}"/>
              </a:ext>
            </a:extLst>
          </p:cNvPr>
          <p:cNvSpPr/>
          <p:nvPr/>
        </p:nvSpPr>
        <p:spPr>
          <a:xfrm>
            <a:off x="4109663" y="3949147"/>
            <a:ext cx="3506248" cy="424731"/>
          </a:xfrm>
          <a:prstGeom prst="rect">
            <a:avLst/>
          </a:prstGeom>
          <a:solidFill>
            <a:srgbClr val="44247E">
              <a:alpha val="201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1B3FC7A-F565-FD19-9B48-658A5A95F093}"/>
              </a:ext>
            </a:extLst>
          </p:cNvPr>
          <p:cNvSpPr/>
          <p:nvPr/>
        </p:nvSpPr>
        <p:spPr>
          <a:xfrm>
            <a:off x="4109663" y="4376367"/>
            <a:ext cx="3506248" cy="531060"/>
          </a:xfrm>
          <a:prstGeom prst="rect">
            <a:avLst/>
          </a:prstGeom>
          <a:solidFill>
            <a:srgbClr val="44247E">
              <a:alpha val="148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94686C6F-06CF-739B-C2D1-F349ED82D967}"/>
              </a:ext>
            </a:extLst>
          </p:cNvPr>
          <p:cNvSpPr/>
          <p:nvPr/>
        </p:nvSpPr>
        <p:spPr>
          <a:xfrm>
            <a:off x="4109663" y="4909847"/>
            <a:ext cx="3506248" cy="424732"/>
          </a:xfrm>
          <a:prstGeom prst="rect">
            <a:avLst/>
          </a:prstGeom>
          <a:solidFill>
            <a:srgbClr val="44247E">
              <a:alpha val="96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 Diagonal Corner of Rectangle 101">
            <a:extLst>
              <a:ext uri="{FF2B5EF4-FFF2-40B4-BE49-F238E27FC236}">
                <a16:creationId xmlns:a16="http://schemas.microsoft.com/office/drawing/2014/main" id="{C8F76669-462B-BDA2-9446-9A84BED0BA89}"/>
              </a:ext>
            </a:extLst>
          </p:cNvPr>
          <p:cNvSpPr/>
          <p:nvPr/>
        </p:nvSpPr>
        <p:spPr>
          <a:xfrm flipH="1">
            <a:off x="4109663" y="5335918"/>
            <a:ext cx="3506248" cy="552874"/>
          </a:xfrm>
          <a:prstGeom prst="round2DiagRect">
            <a:avLst>
              <a:gd name="adj1" fmla="val 0"/>
              <a:gd name="adj2" fmla="val 0"/>
            </a:avLst>
          </a:prstGeom>
          <a:solidFill>
            <a:srgbClr val="44247E">
              <a:alpha val="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701D7479-1116-E9D8-52B9-7C492346B8B1}"/>
              </a:ext>
            </a:extLst>
          </p:cNvPr>
          <p:cNvGrpSpPr/>
          <p:nvPr/>
        </p:nvGrpSpPr>
        <p:grpSpPr>
          <a:xfrm>
            <a:off x="4761472" y="3238218"/>
            <a:ext cx="2991657" cy="2489861"/>
            <a:chOff x="4761472" y="3238218"/>
            <a:chExt cx="2991657" cy="2489861"/>
          </a:xfrm>
        </p:grpSpPr>
        <p:sp>
          <p:nvSpPr>
            <p:cNvPr id="62" name="TextBox 61">
              <a:extLst>
                <a:ext uri="{FF2B5EF4-FFF2-40B4-BE49-F238E27FC236}">
                  <a16:creationId xmlns:a16="http://schemas.microsoft.com/office/drawing/2014/main" id="{3D402B79-1752-4D0F-AA81-A8D0946C7E57}"/>
                </a:ext>
              </a:extLst>
            </p:cNvPr>
            <p:cNvSpPr txBox="1"/>
            <p:nvPr/>
          </p:nvSpPr>
          <p:spPr>
            <a:xfrm>
              <a:off x="4761472" y="3238218"/>
              <a:ext cx="2693773" cy="283154"/>
            </a:xfrm>
            <a:prstGeom prst="rect">
              <a:avLst/>
            </a:prstGeom>
            <a:noFill/>
          </p:spPr>
          <p:txBody>
            <a:bodyPr wrap="square" lIns="0" tIns="0" rIns="0" bIns="0" rtlCol="0">
              <a:spAutoFit/>
            </a:bodyPr>
            <a:lstStyle/>
            <a:p>
              <a:r>
                <a:rPr lang="en-US" sz="920">
                  <a:solidFill>
                    <a:schemeClr val="tx1">
                      <a:lumMod val="75000"/>
                      <a:lumOff val="25000"/>
                    </a:schemeClr>
                  </a:solidFill>
                  <a:latin typeface="Arial" panose="020B0604020202020204" pitchFamily="34" charset="0"/>
                  <a:cs typeface="Arial" panose="020B0604020202020204" pitchFamily="34" charset="0"/>
                </a:rPr>
                <a:t>To provide safe, high quality and compassionate </a:t>
              </a:r>
              <a:r>
                <a:rPr lang="en-US" sz="920" b="1">
                  <a:solidFill>
                    <a:srgbClr val="44247E"/>
                  </a:solidFill>
                  <a:latin typeface="Arial" panose="020B0604020202020204" pitchFamily="34" charset="0"/>
                  <a:cs typeface="Arial" panose="020B0604020202020204" pitchFamily="34" charset="0"/>
                </a:rPr>
                <a:t>care</a:t>
              </a:r>
              <a:r>
                <a:rPr lang="en-US" sz="920">
                  <a:solidFill>
                    <a:schemeClr val="tx1">
                      <a:lumMod val="75000"/>
                      <a:lumOff val="25000"/>
                    </a:schemeClr>
                  </a:solidFill>
                  <a:latin typeface="Arial" panose="020B0604020202020204" pitchFamily="34" charset="0"/>
                  <a:cs typeface="Arial" panose="020B0604020202020204" pitchFamily="34" charset="0"/>
                </a:rPr>
                <a:t> to every person every time</a:t>
              </a:r>
              <a:endParaRPr lang="en-GB" sz="920" b="1">
                <a:solidFill>
                  <a:schemeClr val="bg1"/>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D9839C43-72A1-56C4-5722-C669A544FCEE}"/>
                </a:ext>
              </a:extLst>
            </p:cNvPr>
            <p:cNvSpPr txBox="1"/>
            <p:nvPr/>
          </p:nvSpPr>
          <p:spPr>
            <a:xfrm>
              <a:off x="4761472" y="3626796"/>
              <a:ext cx="2771669" cy="283154"/>
            </a:xfrm>
            <a:prstGeom prst="rect">
              <a:avLst/>
            </a:prstGeom>
            <a:noFill/>
          </p:spPr>
          <p:txBody>
            <a:bodyPr wrap="square" lIns="0" tIns="0" rIns="0" bIns="0" rtlCol="0">
              <a:spAutoFit/>
            </a:bodyPr>
            <a:lstStyle/>
            <a:p>
              <a:r>
                <a:rPr lang="en-US" sz="920">
                  <a:solidFill>
                    <a:schemeClr val="tx1">
                      <a:lumMod val="75000"/>
                      <a:lumOff val="25000"/>
                    </a:schemeClr>
                  </a:solidFill>
                  <a:latin typeface="Arial" panose="020B0604020202020204" pitchFamily="34" charset="0"/>
                  <a:cs typeface="Arial" panose="020B0604020202020204" pitchFamily="34" charset="0"/>
                </a:rPr>
                <a:t>To be a great place to work, where all </a:t>
              </a:r>
              <a:r>
                <a:rPr lang="en-US" sz="920" b="1">
                  <a:solidFill>
                    <a:srgbClr val="44247E"/>
                  </a:solidFill>
                  <a:latin typeface="Arial" panose="020B0604020202020204" pitchFamily="34" charset="0"/>
                  <a:cs typeface="Arial" panose="020B0604020202020204" pitchFamily="34" charset="0"/>
                </a:rPr>
                <a:t>staff</a:t>
              </a:r>
              <a:r>
                <a:rPr lang="en-US" sz="920">
                  <a:solidFill>
                    <a:schemeClr val="tx1">
                      <a:lumMod val="75000"/>
                      <a:lumOff val="25000"/>
                    </a:schemeClr>
                  </a:solidFill>
                  <a:latin typeface="Arial" panose="020B0604020202020204" pitchFamily="34" charset="0"/>
                  <a:cs typeface="Arial" panose="020B0604020202020204" pitchFamily="34" charset="0"/>
                </a:rPr>
                <a:t> feel valued and can reach their full potential</a:t>
              </a:r>
              <a:endParaRPr lang="en-GB" sz="920" b="1">
                <a:solidFill>
                  <a:schemeClr val="bg1"/>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0A767716-3605-EA90-148F-06E04464F664}"/>
                </a:ext>
              </a:extLst>
            </p:cNvPr>
            <p:cNvSpPr txBox="1"/>
            <p:nvPr/>
          </p:nvSpPr>
          <p:spPr>
            <a:xfrm>
              <a:off x="4761472" y="4040994"/>
              <a:ext cx="2771669" cy="283154"/>
            </a:xfrm>
            <a:prstGeom prst="rect">
              <a:avLst/>
            </a:prstGeom>
            <a:noFill/>
          </p:spPr>
          <p:txBody>
            <a:bodyPr wrap="square" lIns="0" tIns="0" rIns="0" bIns="0" rtlCol="0">
              <a:spAutoFit/>
            </a:bodyPr>
            <a:lstStyle/>
            <a:p>
              <a:r>
                <a:rPr lang="en-US" sz="920">
                  <a:solidFill>
                    <a:schemeClr val="tx1">
                      <a:lumMod val="75000"/>
                      <a:lumOff val="25000"/>
                    </a:schemeClr>
                  </a:solidFill>
                  <a:latin typeface="Arial" panose="020B0604020202020204" pitchFamily="34" charset="0"/>
                  <a:cs typeface="Arial" panose="020B0604020202020204" pitchFamily="34" charset="0"/>
                </a:rPr>
                <a:t>To continue to use </a:t>
              </a:r>
              <a:r>
                <a:rPr lang="en-US" sz="920" b="1">
                  <a:solidFill>
                    <a:srgbClr val="44247E"/>
                  </a:solidFill>
                  <a:latin typeface="Arial" panose="020B0604020202020204" pitchFamily="34" charset="0"/>
                  <a:cs typeface="Arial" panose="020B0604020202020204" pitchFamily="34" charset="0"/>
                </a:rPr>
                <a:t>resources</a:t>
              </a:r>
              <a:r>
                <a:rPr lang="en-US" sz="920">
                  <a:solidFill>
                    <a:schemeClr val="tx1">
                      <a:lumMod val="75000"/>
                      <a:lumOff val="25000"/>
                    </a:schemeClr>
                  </a:solidFill>
                  <a:latin typeface="Arial" panose="020B0604020202020204" pitchFamily="34" charset="0"/>
                  <a:cs typeface="Arial" panose="020B0604020202020204" pitchFamily="34" charset="0"/>
                </a:rPr>
                <a:t> wisely so that we can invest in and improve our services</a:t>
              </a:r>
              <a:endParaRPr lang="en-GB" sz="920" b="1">
                <a:solidFill>
                  <a:schemeClr val="bg1"/>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88E1BD4D-FB20-4795-338A-97493471967B}"/>
                </a:ext>
              </a:extLst>
            </p:cNvPr>
            <p:cNvSpPr txBox="1"/>
            <p:nvPr/>
          </p:nvSpPr>
          <p:spPr>
            <a:xfrm>
              <a:off x="4774759" y="4439558"/>
              <a:ext cx="2758382" cy="424732"/>
            </a:xfrm>
            <a:prstGeom prst="rect">
              <a:avLst/>
            </a:prstGeom>
            <a:noFill/>
          </p:spPr>
          <p:txBody>
            <a:bodyPr wrap="square" lIns="0" tIns="0" rIns="0" bIns="0" rtlCol="0">
              <a:spAutoFit/>
            </a:bodyPr>
            <a:lstStyle/>
            <a:p>
              <a:r>
                <a:rPr lang="en-US" sz="920">
                  <a:solidFill>
                    <a:schemeClr val="tx1">
                      <a:lumMod val="75000"/>
                      <a:lumOff val="25000"/>
                    </a:schemeClr>
                  </a:solidFill>
                  <a:latin typeface="Arial" panose="020B0604020202020204" pitchFamily="34" charset="0"/>
                  <a:cs typeface="Arial" panose="020B0604020202020204" pitchFamily="34" charset="0"/>
                </a:rPr>
                <a:t>Our estate will be </a:t>
              </a:r>
              <a:r>
                <a:rPr lang="en-US" sz="920" b="1">
                  <a:solidFill>
                    <a:srgbClr val="44247E"/>
                  </a:solidFill>
                  <a:latin typeface="Arial" panose="020B0604020202020204" pitchFamily="34" charset="0"/>
                  <a:cs typeface="Arial" panose="020B0604020202020204" pitchFamily="34" charset="0"/>
                </a:rPr>
                <a:t>sustainable</a:t>
              </a:r>
              <a:r>
                <a:rPr lang="en-US" sz="920">
                  <a:solidFill>
                    <a:schemeClr val="tx1">
                      <a:lumMod val="75000"/>
                      <a:lumOff val="25000"/>
                    </a:schemeClr>
                  </a:solidFill>
                  <a:latin typeface="Arial" panose="020B0604020202020204" pitchFamily="34" charset="0"/>
                  <a:cs typeface="Arial" panose="020B0604020202020204" pitchFamily="34" charset="0"/>
                </a:rPr>
                <a:t> and developed in a way that supports staff and community </a:t>
              </a:r>
              <a:r>
                <a:rPr lang="en-US" sz="920">
                  <a:solidFill>
                    <a:srgbClr val="44247E"/>
                  </a:solidFill>
                  <a:latin typeface="Arial" panose="020B0604020202020204" pitchFamily="34" charset="0"/>
                  <a:cs typeface="Arial" panose="020B0604020202020204" pitchFamily="34" charset="0"/>
                </a:rPr>
                <a:t>Health and Wellbeing</a:t>
              </a:r>
              <a:endParaRPr lang="en-GB" sz="920" b="1">
                <a:solidFill>
                  <a:srgbClr val="44247E"/>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4268DB88-B578-A08C-A1FB-C05186005568}"/>
                </a:ext>
              </a:extLst>
            </p:cNvPr>
            <p:cNvSpPr txBox="1"/>
            <p:nvPr/>
          </p:nvSpPr>
          <p:spPr>
            <a:xfrm>
              <a:off x="4761472" y="4960008"/>
              <a:ext cx="2991657" cy="283154"/>
            </a:xfrm>
            <a:prstGeom prst="rect">
              <a:avLst/>
            </a:prstGeom>
            <a:noFill/>
          </p:spPr>
          <p:txBody>
            <a:bodyPr wrap="square" lIns="0" tIns="0" rIns="0" bIns="0" rtlCol="0">
              <a:spAutoFit/>
            </a:bodyPr>
            <a:lstStyle/>
            <a:p>
              <a:r>
                <a:rPr lang="en-US" sz="920">
                  <a:solidFill>
                    <a:schemeClr val="tx1">
                      <a:lumMod val="75000"/>
                      <a:lumOff val="25000"/>
                    </a:schemeClr>
                  </a:solidFill>
                  <a:latin typeface="Arial" panose="020B0604020202020204" pitchFamily="34" charset="0"/>
                  <a:cs typeface="Arial" panose="020B0604020202020204" pitchFamily="34" charset="0"/>
                </a:rPr>
                <a:t>To </a:t>
              </a:r>
              <a:r>
                <a:rPr lang="en-US" sz="920" b="1">
                  <a:solidFill>
                    <a:srgbClr val="44247E"/>
                  </a:solidFill>
                  <a:latin typeface="Arial" panose="020B0604020202020204" pitchFamily="34" charset="0"/>
                  <a:cs typeface="Arial" panose="020B0604020202020204" pitchFamily="34" charset="0"/>
                </a:rPr>
                <a:t>integrate</a:t>
              </a:r>
              <a:r>
                <a:rPr lang="en-US" sz="920">
                  <a:solidFill>
                    <a:schemeClr val="tx1">
                      <a:lumMod val="75000"/>
                      <a:lumOff val="25000"/>
                    </a:schemeClr>
                  </a:solidFill>
                  <a:latin typeface="Arial" panose="020B0604020202020204" pitchFamily="34" charset="0"/>
                  <a:cs typeface="Arial" panose="020B0604020202020204" pitchFamily="34" charset="0"/>
                </a:rPr>
                <a:t> care to prevent ill health, improve</a:t>
              </a:r>
              <a:br>
                <a:rPr lang="en-US" sz="920">
                  <a:solidFill>
                    <a:schemeClr val="tx1">
                      <a:lumMod val="75000"/>
                      <a:lumOff val="25000"/>
                    </a:schemeClr>
                  </a:solidFill>
                  <a:latin typeface="Arial" panose="020B0604020202020204" pitchFamily="34" charset="0"/>
                  <a:cs typeface="Arial" panose="020B0604020202020204" pitchFamily="34" charset="0"/>
                </a:rPr>
              </a:br>
              <a:r>
                <a:rPr lang="en-US" sz="920">
                  <a:solidFill>
                    <a:schemeClr val="tx1">
                      <a:lumMod val="75000"/>
                      <a:lumOff val="25000"/>
                    </a:schemeClr>
                  </a:solidFill>
                  <a:latin typeface="Arial" panose="020B0604020202020204" pitchFamily="34" charset="0"/>
                  <a:cs typeface="Arial" panose="020B0604020202020204" pitchFamily="34" charset="0"/>
                </a:rPr>
                <a:t>wellbeing and meet the needs of the people of Bolton</a:t>
              </a:r>
              <a:endParaRPr lang="en-GB" sz="920" b="1">
                <a:solidFill>
                  <a:schemeClr val="bg1"/>
                </a:solidFill>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A6117FA5-7C18-552D-A101-76AAE4D7CC94}"/>
                </a:ext>
              </a:extLst>
            </p:cNvPr>
            <p:cNvSpPr txBox="1"/>
            <p:nvPr/>
          </p:nvSpPr>
          <p:spPr>
            <a:xfrm>
              <a:off x="4774759" y="5444925"/>
              <a:ext cx="2758382" cy="283154"/>
            </a:xfrm>
            <a:prstGeom prst="rect">
              <a:avLst/>
            </a:prstGeom>
            <a:noFill/>
          </p:spPr>
          <p:txBody>
            <a:bodyPr wrap="square" lIns="0" tIns="0" rIns="0" bIns="0" rtlCol="0">
              <a:spAutoFit/>
            </a:bodyPr>
            <a:lstStyle/>
            <a:p>
              <a:r>
                <a:rPr lang="en-US" sz="920">
                  <a:solidFill>
                    <a:schemeClr val="tx1">
                      <a:lumMod val="75000"/>
                      <a:lumOff val="25000"/>
                    </a:schemeClr>
                  </a:solidFill>
                  <a:latin typeface="Arial" panose="020B0604020202020204" pitchFamily="34" charset="0"/>
                  <a:cs typeface="Arial" panose="020B0604020202020204" pitchFamily="34" charset="0"/>
                </a:rPr>
                <a:t>To develop </a:t>
              </a:r>
              <a:r>
                <a:rPr lang="en-US" sz="920" b="1">
                  <a:solidFill>
                    <a:srgbClr val="44247E"/>
                  </a:solidFill>
                  <a:latin typeface="Arial" panose="020B0604020202020204" pitchFamily="34" charset="0"/>
                  <a:cs typeface="Arial" panose="020B0604020202020204" pitchFamily="34" charset="0"/>
                </a:rPr>
                <a:t>partnerships</a:t>
              </a:r>
              <a:r>
                <a:rPr lang="en-US" sz="920">
                  <a:solidFill>
                    <a:schemeClr val="tx1">
                      <a:lumMod val="75000"/>
                      <a:lumOff val="25000"/>
                    </a:schemeClr>
                  </a:solidFill>
                  <a:latin typeface="Arial" panose="020B0604020202020204" pitchFamily="34" charset="0"/>
                  <a:cs typeface="Arial" panose="020B0604020202020204" pitchFamily="34" charset="0"/>
                </a:rPr>
                <a:t> that will improve services and support education, research and innovation</a:t>
              </a:r>
              <a:endParaRPr lang="en-GB" sz="920" b="1">
                <a:solidFill>
                  <a:schemeClr val="bg1"/>
                </a:solidFill>
                <a:latin typeface="Arial" panose="020B0604020202020204" pitchFamily="34" charset="0"/>
                <a:cs typeface="Arial" panose="020B0604020202020204" pitchFamily="34" charset="0"/>
              </a:endParaRPr>
            </a:p>
          </p:txBody>
        </p:sp>
      </p:grpSp>
      <p:grpSp>
        <p:nvGrpSpPr>
          <p:cNvPr id="109" name="Group 108">
            <a:extLst>
              <a:ext uri="{FF2B5EF4-FFF2-40B4-BE49-F238E27FC236}">
                <a16:creationId xmlns:a16="http://schemas.microsoft.com/office/drawing/2014/main" id="{98827592-C993-17B0-CFFA-1072C73400B2}"/>
              </a:ext>
            </a:extLst>
          </p:cNvPr>
          <p:cNvGrpSpPr/>
          <p:nvPr/>
        </p:nvGrpSpPr>
        <p:grpSpPr>
          <a:xfrm>
            <a:off x="7693972" y="3068029"/>
            <a:ext cx="1929032" cy="2840677"/>
            <a:chOff x="7697520" y="3068029"/>
            <a:chExt cx="1929032" cy="2840677"/>
          </a:xfrm>
        </p:grpSpPr>
        <p:sp>
          <p:nvSpPr>
            <p:cNvPr id="103" name="Rectangle 102">
              <a:extLst>
                <a:ext uri="{FF2B5EF4-FFF2-40B4-BE49-F238E27FC236}">
                  <a16:creationId xmlns:a16="http://schemas.microsoft.com/office/drawing/2014/main" id="{805497D9-EFB2-0846-7CEA-FD926737DCD5}"/>
                </a:ext>
              </a:extLst>
            </p:cNvPr>
            <p:cNvSpPr/>
            <p:nvPr/>
          </p:nvSpPr>
          <p:spPr>
            <a:xfrm>
              <a:off x="7697521" y="3068029"/>
              <a:ext cx="1929031" cy="389653"/>
            </a:xfrm>
            <a:prstGeom prst="rect">
              <a:avLst/>
            </a:prstGeom>
            <a:solidFill>
              <a:srgbClr val="76134A">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2E5D0FE9-8784-79D6-5D9A-B4B6F77438B8}"/>
                </a:ext>
              </a:extLst>
            </p:cNvPr>
            <p:cNvSpPr/>
            <p:nvPr/>
          </p:nvSpPr>
          <p:spPr>
            <a:xfrm>
              <a:off x="7697521" y="3464118"/>
              <a:ext cx="1929031" cy="328805"/>
            </a:xfrm>
            <a:prstGeom prst="rect">
              <a:avLst/>
            </a:prstGeom>
            <a:solidFill>
              <a:srgbClr val="76134A">
                <a:alpha val="251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EC0C9E42-5D66-0785-014F-169409C36B40}"/>
                </a:ext>
              </a:extLst>
            </p:cNvPr>
            <p:cNvSpPr/>
            <p:nvPr/>
          </p:nvSpPr>
          <p:spPr>
            <a:xfrm>
              <a:off x="7697521" y="3793433"/>
              <a:ext cx="1929031" cy="335242"/>
            </a:xfrm>
            <a:prstGeom prst="rect">
              <a:avLst/>
            </a:prstGeom>
            <a:solidFill>
              <a:srgbClr val="76134A">
                <a:alpha val="201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E113EE2F-A1CF-16D0-1375-ECC94B73CC9E}"/>
                </a:ext>
              </a:extLst>
            </p:cNvPr>
            <p:cNvSpPr/>
            <p:nvPr/>
          </p:nvSpPr>
          <p:spPr>
            <a:xfrm>
              <a:off x="7697521" y="4134327"/>
              <a:ext cx="1929031" cy="455103"/>
            </a:xfrm>
            <a:prstGeom prst="rect">
              <a:avLst/>
            </a:prstGeom>
            <a:solidFill>
              <a:srgbClr val="76134A">
                <a:alpha val="148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1F47020-882C-6AF5-39AE-345113AA7EF4}"/>
                </a:ext>
              </a:extLst>
            </p:cNvPr>
            <p:cNvSpPr/>
            <p:nvPr/>
          </p:nvSpPr>
          <p:spPr>
            <a:xfrm>
              <a:off x="7697521" y="4590678"/>
              <a:ext cx="1929031" cy="492435"/>
            </a:xfrm>
            <a:prstGeom prst="rect">
              <a:avLst/>
            </a:prstGeom>
            <a:solidFill>
              <a:srgbClr val="76134A">
                <a:alpha val="96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 Diagonal Corner of Rectangle 107">
              <a:extLst>
                <a:ext uri="{FF2B5EF4-FFF2-40B4-BE49-F238E27FC236}">
                  <a16:creationId xmlns:a16="http://schemas.microsoft.com/office/drawing/2014/main" id="{A452D44A-8832-BE31-C6E7-687566723002}"/>
                </a:ext>
              </a:extLst>
            </p:cNvPr>
            <p:cNvSpPr/>
            <p:nvPr/>
          </p:nvSpPr>
          <p:spPr>
            <a:xfrm flipH="1">
              <a:off x="7697520" y="5086934"/>
              <a:ext cx="1929031" cy="821772"/>
            </a:xfrm>
            <a:prstGeom prst="round2DiagRect">
              <a:avLst>
                <a:gd name="adj1" fmla="val 0"/>
                <a:gd name="adj2" fmla="val 0"/>
              </a:avLst>
            </a:prstGeom>
            <a:solidFill>
              <a:srgbClr val="76134A">
                <a:alpha val="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E79B62CE-0C2E-D057-D77B-7C0B7CC803B0}"/>
              </a:ext>
            </a:extLst>
          </p:cNvPr>
          <p:cNvGrpSpPr/>
          <p:nvPr/>
        </p:nvGrpSpPr>
        <p:grpSpPr>
          <a:xfrm>
            <a:off x="7841293" y="3208207"/>
            <a:ext cx="1929031" cy="2393820"/>
            <a:chOff x="7803157" y="3208207"/>
            <a:chExt cx="1929031" cy="2393820"/>
          </a:xfrm>
        </p:grpSpPr>
        <p:sp>
          <p:nvSpPr>
            <p:cNvPr id="33" name="TextBox 32">
              <a:extLst>
                <a:ext uri="{FF2B5EF4-FFF2-40B4-BE49-F238E27FC236}">
                  <a16:creationId xmlns:a16="http://schemas.microsoft.com/office/drawing/2014/main" id="{B333C814-180A-E894-60DF-FEEA52E02E74}"/>
                </a:ext>
              </a:extLst>
            </p:cNvPr>
            <p:cNvSpPr txBox="1"/>
            <p:nvPr/>
          </p:nvSpPr>
          <p:spPr>
            <a:xfrm>
              <a:off x="7803157" y="3208207"/>
              <a:ext cx="1929031" cy="141577"/>
            </a:xfrm>
            <a:prstGeom prst="rect">
              <a:avLst/>
            </a:prstGeom>
            <a:noFill/>
          </p:spPr>
          <p:txBody>
            <a:bodyPr wrap="square" lIns="0" tIns="0" rIns="0" bIns="0" rtlCol="0">
              <a:spAutoFit/>
            </a:bodyPr>
            <a:lstStyle/>
            <a:p>
              <a:r>
                <a:rPr lang="en-US" sz="920">
                  <a:solidFill>
                    <a:schemeClr val="tx1">
                      <a:lumMod val="75000"/>
                      <a:lumOff val="25000"/>
                    </a:schemeClr>
                  </a:solidFill>
                  <a:latin typeface="Arial" panose="020B0604020202020204" pitchFamily="34" charset="0"/>
                  <a:cs typeface="Arial" panose="020B0604020202020204" pitchFamily="34" charset="0"/>
                </a:rPr>
                <a:t>Rated Outstanding by the CQC</a:t>
              </a:r>
              <a:endParaRPr lang="en-GB" sz="920" b="1">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FD2FBF28-F8B3-25AD-ED35-AF7D6A34119E}"/>
                </a:ext>
              </a:extLst>
            </p:cNvPr>
            <p:cNvSpPr txBox="1"/>
            <p:nvPr/>
          </p:nvSpPr>
          <p:spPr>
            <a:xfrm>
              <a:off x="7803157" y="3560435"/>
              <a:ext cx="1929031" cy="141577"/>
            </a:xfrm>
            <a:prstGeom prst="rect">
              <a:avLst/>
            </a:prstGeom>
            <a:noFill/>
          </p:spPr>
          <p:txBody>
            <a:bodyPr wrap="square" lIns="0" tIns="0" rIns="0" bIns="0" rtlCol="0">
              <a:spAutoFit/>
            </a:bodyPr>
            <a:lstStyle/>
            <a:p>
              <a:r>
                <a:rPr lang="en-US" sz="920">
                  <a:solidFill>
                    <a:schemeClr val="tx1">
                      <a:lumMod val="75000"/>
                      <a:lumOff val="25000"/>
                    </a:schemeClr>
                  </a:solidFill>
                  <a:latin typeface="Arial" panose="020B0604020202020204" pitchFamily="34" charset="0"/>
                  <a:cs typeface="Arial" panose="020B0604020202020204" pitchFamily="34" charset="0"/>
                </a:rPr>
                <a:t>Top 20% Staff Survey</a:t>
              </a:r>
              <a:endParaRPr lang="en-GB" sz="920" b="1">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F42E6BE8-33DC-E4E0-3BF9-2DC78F73563C}"/>
                </a:ext>
              </a:extLst>
            </p:cNvPr>
            <p:cNvSpPr txBox="1"/>
            <p:nvPr/>
          </p:nvSpPr>
          <p:spPr>
            <a:xfrm>
              <a:off x="7803157" y="3887104"/>
              <a:ext cx="1929031" cy="141577"/>
            </a:xfrm>
            <a:prstGeom prst="rect">
              <a:avLst/>
            </a:prstGeom>
            <a:noFill/>
          </p:spPr>
          <p:txBody>
            <a:bodyPr wrap="square" lIns="0" tIns="0" rIns="0" bIns="0" rtlCol="0">
              <a:spAutoFit/>
            </a:bodyPr>
            <a:lstStyle/>
            <a:p>
              <a:r>
                <a:rPr lang="en-US" sz="920">
                  <a:solidFill>
                    <a:schemeClr val="tx1">
                      <a:lumMod val="75000"/>
                      <a:lumOff val="25000"/>
                    </a:schemeClr>
                  </a:solidFill>
                  <a:latin typeface="Arial" panose="020B0604020202020204" pitchFamily="34" charset="0"/>
                  <a:cs typeface="Arial" panose="020B0604020202020204" pitchFamily="34" charset="0"/>
                </a:rPr>
                <a:t>Financially sustainable</a:t>
              </a:r>
              <a:endParaRPr lang="en-GB" sz="920" b="1">
                <a:solidFill>
                  <a:schemeClr val="bg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978960-3441-F30A-6B7A-D50D8E01560E}"/>
                </a:ext>
              </a:extLst>
            </p:cNvPr>
            <p:cNvSpPr txBox="1"/>
            <p:nvPr/>
          </p:nvSpPr>
          <p:spPr>
            <a:xfrm>
              <a:off x="7803158" y="4218268"/>
              <a:ext cx="1618186" cy="283154"/>
            </a:xfrm>
            <a:prstGeom prst="rect">
              <a:avLst/>
            </a:prstGeom>
            <a:noFill/>
          </p:spPr>
          <p:txBody>
            <a:bodyPr wrap="square" lIns="0" tIns="0" rIns="0" bIns="0" rtlCol="0">
              <a:spAutoFit/>
            </a:bodyPr>
            <a:lstStyle/>
            <a:p>
              <a:r>
                <a:rPr lang="en-US" sz="920">
                  <a:solidFill>
                    <a:schemeClr val="tx1">
                      <a:lumMod val="75000"/>
                      <a:lumOff val="25000"/>
                    </a:schemeClr>
                  </a:solidFill>
                  <a:latin typeface="Arial" panose="020B0604020202020204" pitchFamily="34" charset="0"/>
                  <a:cs typeface="Arial" panose="020B0604020202020204" pitchFamily="34" charset="0"/>
                </a:rPr>
                <a:t>Estate masterplan is agreed and published</a:t>
              </a:r>
              <a:endParaRPr lang="en-GB" sz="920" b="1">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22E524D-CF43-2A7F-3733-D63A15AA5A45}"/>
                </a:ext>
              </a:extLst>
            </p:cNvPr>
            <p:cNvSpPr txBox="1"/>
            <p:nvPr/>
          </p:nvSpPr>
          <p:spPr>
            <a:xfrm>
              <a:off x="7803158" y="4708649"/>
              <a:ext cx="1618186" cy="283154"/>
            </a:xfrm>
            <a:prstGeom prst="rect">
              <a:avLst/>
            </a:prstGeom>
            <a:noFill/>
          </p:spPr>
          <p:txBody>
            <a:bodyPr wrap="square" lIns="0" tIns="0" rIns="0" bIns="0" rtlCol="0">
              <a:spAutoFit/>
            </a:bodyPr>
            <a:lstStyle/>
            <a:p>
              <a:r>
                <a:rPr lang="en-US" sz="920">
                  <a:solidFill>
                    <a:schemeClr val="tx1">
                      <a:lumMod val="75000"/>
                      <a:lumOff val="25000"/>
                    </a:schemeClr>
                  </a:solidFill>
                  <a:latin typeface="Arial" panose="020B0604020202020204" pitchFamily="34" charset="0"/>
                  <a:cs typeface="Arial" panose="020B0604020202020204" pitchFamily="34" charset="0"/>
                </a:rPr>
                <a:t>Health and wellbeing framework is in place</a:t>
              </a:r>
              <a:endParaRPr lang="en-GB" sz="920" b="1">
                <a:solidFill>
                  <a:schemeClr val="bg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4C786F26-F66C-1831-311A-9DB9F6246B5C}"/>
                </a:ext>
              </a:extLst>
            </p:cNvPr>
            <p:cNvSpPr txBox="1"/>
            <p:nvPr/>
          </p:nvSpPr>
          <p:spPr>
            <a:xfrm>
              <a:off x="7803158" y="5177295"/>
              <a:ext cx="1732262" cy="424732"/>
            </a:xfrm>
            <a:prstGeom prst="rect">
              <a:avLst/>
            </a:prstGeom>
            <a:noFill/>
          </p:spPr>
          <p:txBody>
            <a:bodyPr wrap="square" lIns="0" tIns="0" rIns="0" bIns="0" rtlCol="0">
              <a:spAutoFit/>
            </a:bodyPr>
            <a:lstStyle/>
            <a:p>
              <a:r>
                <a:rPr lang="en-US" sz="920">
                  <a:solidFill>
                    <a:schemeClr val="tx1">
                      <a:lumMod val="75000"/>
                      <a:lumOff val="25000"/>
                    </a:schemeClr>
                  </a:solidFill>
                  <a:latin typeface="Arial" panose="020B0604020202020204" pitchFamily="34" charset="0"/>
                  <a:cs typeface="Arial" panose="020B0604020202020204" pitchFamily="34" charset="0"/>
                </a:rPr>
                <a:t>Develop an on-site campus for the training of our current and future workforce</a:t>
              </a:r>
              <a:endParaRPr lang="en-GB" sz="920" b="1">
                <a:solidFill>
                  <a:schemeClr val="bg1"/>
                </a:solidFill>
                <a:latin typeface="Arial" panose="020B0604020202020204" pitchFamily="34" charset="0"/>
                <a:cs typeface="Arial" panose="020B0604020202020204" pitchFamily="34" charset="0"/>
              </a:endParaRPr>
            </a:p>
          </p:txBody>
        </p:sp>
      </p:grpSp>
      <p:sp>
        <p:nvSpPr>
          <p:cNvPr id="119" name="Round Diagonal Corner of Rectangle 118">
            <a:extLst>
              <a:ext uri="{FF2B5EF4-FFF2-40B4-BE49-F238E27FC236}">
                <a16:creationId xmlns:a16="http://schemas.microsoft.com/office/drawing/2014/main" id="{E5256E9A-4453-7B0E-F68E-BBD5526BE985}"/>
              </a:ext>
            </a:extLst>
          </p:cNvPr>
          <p:cNvSpPr/>
          <p:nvPr/>
        </p:nvSpPr>
        <p:spPr>
          <a:xfrm flipH="1">
            <a:off x="9711496" y="4275115"/>
            <a:ext cx="1953454" cy="715308"/>
          </a:xfrm>
          <a:prstGeom prst="round2DiagRect">
            <a:avLst>
              <a:gd name="adj1" fmla="val 0"/>
              <a:gd name="adj2" fmla="val 0"/>
            </a:avLst>
          </a:prstGeom>
          <a:solidFill>
            <a:srgbClr val="65B331">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 Diagonal Corner of Rectangle 119">
            <a:extLst>
              <a:ext uri="{FF2B5EF4-FFF2-40B4-BE49-F238E27FC236}">
                <a16:creationId xmlns:a16="http://schemas.microsoft.com/office/drawing/2014/main" id="{D2F66649-106A-0E84-5B8C-07BD54D18571}"/>
              </a:ext>
            </a:extLst>
          </p:cNvPr>
          <p:cNvSpPr/>
          <p:nvPr/>
        </p:nvSpPr>
        <p:spPr>
          <a:xfrm flipH="1">
            <a:off x="9711168" y="4995061"/>
            <a:ext cx="1953454" cy="411921"/>
          </a:xfrm>
          <a:prstGeom prst="round2DiagRect">
            <a:avLst>
              <a:gd name="adj1" fmla="val 0"/>
              <a:gd name="adj2" fmla="val 0"/>
            </a:avLst>
          </a:prstGeom>
          <a:solidFill>
            <a:srgbClr val="65B331">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 Diagonal Corner of Rectangle 120">
            <a:extLst>
              <a:ext uri="{FF2B5EF4-FFF2-40B4-BE49-F238E27FC236}">
                <a16:creationId xmlns:a16="http://schemas.microsoft.com/office/drawing/2014/main" id="{F0ADAE86-9949-0182-43DA-4E8945D2B0BE}"/>
              </a:ext>
            </a:extLst>
          </p:cNvPr>
          <p:cNvSpPr/>
          <p:nvPr/>
        </p:nvSpPr>
        <p:spPr>
          <a:xfrm flipH="1">
            <a:off x="9711496" y="5412068"/>
            <a:ext cx="1953454" cy="503685"/>
          </a:xfrm>
          <a:prstGeom prst="round2DiagRect">
            <a:avLst>
              <a:gd name="adj1" fmla="val 0"/>
              <a:gd name="adj2" fmla="val 0"/>
            </a:avLst>
          </a:prstGeom>
          <a:solidFill>
            <a:srgbClr val="65B331">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a:extLst>
              <a:ext uri="{FF2B5EF4-FFF2-40B4-BE49-F238E27FC236}">
                <a16:creationId xmlns:a16="http://schemas.microsoft.com/office/drawing/2014/main" id="{CFF8678B-D4C6-B1DB-D8B8-3E5398E9769C}"/>
              </a:ext>
            </a:extLst>
          </p:cNvPr>
          <p:cNvGrpSpPr/>
          <p:nvPr/>
        </p:nvGrpSpPr>
        <p:grpSpPr>
          <a:xfrm>
            <a:off x="4109663" y="3573953"/>
            <a:ext cx="3513610" cy="1760048"/>
            <a:chOff x="4109663" y="3573953"/>
            <a:chExt cx="3532108" cy="1760048"/>
          </a:xfrm>
        </p:grpSpPr>
        <p:cxnSp>
          <p:nvCxnSpPr>
            <p:cNvPr id="123" name="Straight Connector 122">
              <a:extLst>
                <a:ext uri="{FF2B5EF4-FFF2-40B4-BE49-F238E27FC236}">
                  <a16:creationId xmlns:a16="http://schemas.microsoft.com/office/drawing/2014/main" id="{D5D17F31-7657-71F8-A685-DDD0CDD5B984}"/>
                </a:ext>
              </a:extLst>
            </p:cNvPr>
            <p:cNvCxnSpPr>
              <a:cxnSpLocks/>
            </p:cNvCxnSpPr>
            <p:nvPr/>
          </p:nvCxnSpPr>
          <p:spPr>
            <a:xfrm>
              <a:off x="4109663" y="3573953"/>
              <a:ext cx="3532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9684B1EB-8C30-75AE-542B-D11EED450607}"/>
                </a:ext>
              </a:extLst>
            </p:cNvPr>
            <p:cNvCxnSpPr>
              <a:cxnSpLocks/>
            </p:cNvCxnSpPr>
            <p:nvPr/>
          </p:nvCxnSpPr>
          <p:spPr>
            <a:xfrm>
              <a:off x="4109663" y="3948651"/>
              <a:ext cx="3532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07E391C-1A38-A108-B553-62497BAA68D2}"/>
                </a:ext>
              </a:extLst>
            </p:cNvPr>
            <p:cNvCxnSpPr>
              <a:cxnSpLocks/>
            </p:cNvCxnSpPr>
            <p:nvPr/>
          </p:nvCxnSpPr>
          <p:spPr>
            <a:xfrm>
              <a:off x="4109663" y="4374913"/>
              <a:ext cx="3532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C2E509C-5E95-F3F3-0B41-DAA3EF72DFCB}"/>
                </a:ext>
              </a:extLst>
            </p:cNvPr>
            <p:cNvCxnSpPr>
              <a:cxnSpLocks/>
            </p:cNvCxnSpPr>
            <p:nvPr/>
          </p:nvCxnSpPr>
          <p:spPr>
            <a:xfrm>
              <a:off x="4109663" y="4911177"/>
              <a:ext cx="3532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AA26A2F-2B43-0C46-33F9-6915FFE18199}"/>
                </a:ext>
              </a:extLst>
            </p:cNvPr>
            <p:cNvCxnSpPr>
              <a:cxnSpLocks/>
            </p:cNvCxnSpPr>
            <p:nvPr/>
          </p:nvCxnSpPr>
          <p:spPr>
            <a:xfrm>
              <a:off x="4109663" y="5334001"/>
              <a:ext cx="3532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4053CDBC-7B1A-6485-AD60-6252D2C77145}"/>
              </a:ext>
            </a:extLst>
          </p:cNvPr>
          <p:cNvCxnSpPr/>
          <p:nvPr/>
        </p:nvCxnSpPr>
        <p:spPr>
          <a:xfrm>
            <a:off x="7693972" y="3461995"/>
            <a:ext cx="19290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A80C274-12DE-47EB-FBA1-F573AA1A5B39}"/>
              </a:ext>
            </a:extLst>
          </p:cNvPr>
          <p:cNvCxnSpPr/>
          <p:nvPr/>
        </p:nvCxnSpPr>
        <p:spPr>
          <a:xfrm>
            <a:off x="7693972" y="3794112"/>
            <a:ext cx="19290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E7F284C-E5AC-2D96-1998-56E275C562FD}"/>
              </a:ext>
            </a:extLst>
          </p:cNvPr>
          <p:cNvCxnSpPr/>
          <p:nvPr/>
        </p:nvCxnSpPr>
        <p:spPr>
          <a:xfrm>
            <a:off x="7693972" y="4130542"/>
            <a:ext cx="19290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ED60AB39-D8F5-4B4F-11A8-EFF57592D1EA}"/>
              </a:ext>
            </a:extLst>
          </p:cNvPr>
          <p:cNvCxnSpPr/>
          <p:nvPr/>
        </p:nvCxnSpPr>
        <p:spPr>
          <a:xfrm>
            <a:off x="7693972" y="4587742"/>
            <a:ext cx="19290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B90417E-B625-C015-0E61-B0E1981A70B0}"/>
              </a:ext>
            </a:extLst>
          </p:cNvPr>
          <p:cNvCxnSpPr/>
          <p:nvPr/>
        </p:nvCxnSpPr>
        <p:spPr>
          <a:xfrm>
            <a:off x="7693972" y="5083761"/>
            <a:ext cx="19290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5A1A623-E582-41B1-A407-F43C193C6EA5}"/>
              </a:ext>
            </a:extLst>
          </p:cNvPr>
          <p:cNvCxnSpPr/>
          <p:nvPr/>
        </p:nvCxnSpPr>
        <p:spPr>
          <a:xfrm>
            <a:off x="9711168" y="4275115"/>
            <a:ext cx="19534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E97708E-B8F1-9C5A-A761-6E20F688937F}"/>
              </a:ext>
            </a:extLst>
          </p:cNvPr>
          <p:cNvCxnSpPr/>
          <p:nvPr/>
        </p:nvCxnSpPr>
        <p:spPr>
          <a:xfrm>
            <a:off x="9711168" y="4991107"/>
            <a:ext cx="19534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570452C-8C8F-2F61-EDDC-A0B144BACE00}"/>
              </a:ext>
            </a:extLst>
          </p:cNvPr>
          <p:cNvCxnSpPr/>
          <p:nvPr/>
        </p:nvCxnSpPr>
        <p:spPr>
          <a:xfrm>
            <a:off x="9711168" y="5400861"/>
            <a:ext cx="19534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2" name="Picture 141">
            <a:extLst>
              <a:ext uri="{FF2B5EF4-FFF2-40B4-BE49-F238E27FC236}">
                <a16:creationId xmlns:a16="http://schemas.microsoft.com/office/drawing/2014/main" id="{C525CAB0-03A5-CAF5-8290-E1A2706F22F8}"/>
              </a:ext>
            </a:extLst>
          </p:cNvPr>
          <p:cNvPicPr>
            <a:picLocks noChangeAspect="1"/>
          </p:cNvPicPr>
          <p:nvPr/>
        </p:nvPicPr>
        <p:blipFill>
          <a:blip r:embed="rId4"/>
          <a:stretch>
            <a:fillRect/>
          </a:stretch>
        </p:blipFill>
        <p:spPr>
          <a:xfrm>
            <a:off x="4209708" y="3193265"/>
            <a:ext cx="400889" cy="324529"/>
          </a:xfrm>
          <a:prstGeom prst="rect">
            <a:avLst/>
          </a:prstGeom>
        </p:spPr>
      </p:pic>
      <p:pic>
        <p:nvPicPr>
          <p:cNvPr id="143" name="Picture 142">
            <a:extLst>
              <a:ext uri="{FF2B5EF4-FFF2-40B4-BE49-F238E27FC236}">
                <a16:creationId xmlns:a16="http://schemas.microsoft.com/office/drawing/2014/main" id="{C7E8E431-4D5D-E584-CCB4-A753C37B4198}"/>
              </a:ext>
            </a:extLst>
          </p:cNvPr>
          <p:cNvPicPr>
            <a:picLocks noChangeAspect="1"/>
          </p:cNvPicPr>
          <p:nvPr/>
        </p:nvPicPr>
        <p:blipFill>
          <a:blip r:embed="rId5"/>
          <a:stretch>
            <a:fillRect/>
          </a:stretch>
        </p:blipFill>
        <p:spPr>
          <a:xfrm>
            <a:off x="4215917" y="3600476"/>
            <a:ext cx="392359" cy="317624"/>
          </a:xfrm>
          <a:prstGeom prst="rect">
            <a:avLst/>
          </a:prstGeom>
        </p:spPr>
      </p:pic>
      <p:pic>
        <p:nvPicPr>
          <p:cNvPr id="144" name="Picture 143">
            <a:extLst>
              <a:ext uri="{FF2B5EF4-FFF2-40B4-BE49-F238E27FC236}">
                <a16:creationId xmlns:a16="http://schemas.microsoft.com/office/drawing/2014/main" id="{265D5A86-AB23-75B1-2732-9A06320AED6E}"/>
              </a:ext>
            </a:extLst>
          </p:cNvPr>
          <p:cNvPicPr>
            <a:picLocks noChangeAspect="1"/>
          </p:cNvPicPr>
          <p:nvPr/>
        </p:nvPicPr>
        <p:blipFill>
          <a:blip r:embed="rId6"/>
          <a:stretch>
            <a:fillRect/>
          </a:stretch>
        </p:blipFill>
        <p:spPr>
          <a:xfrm>
            <a:off x="4193771" y="4008901"/>
            <a:ext cx="392359" cy="342057"/>
          </a:xfrm>
          <a:prstGeom prst="rect">
            <a:avLst/>
          </a:prstGeom>
        </p:spPr>
      </p:pic>
      <p:pic>
        <p:nvPicPr>
          <p:cNvPr id="145" name="Picture 144">
            <a:extLst>
              <a:ext uri="{FF2B5EF4-FFF2-40B4-BE49-F238E27FC236}">
                <a16:creationId xmlns:a16="http://schemas.microsoft.com/office/drawing/2014/main" id="{3D4B0F93-A09F-BED7-5DD1-9EF70136DC19}"/>
              </a:ext>
            </a:extLst>
          </p:cNvPr>
          <p:cNvPicPr>
            <a:picLocks noChangeAspect="1"/>
          </p:cNvPicPr>
          <p:nvPr/>
        </p:nvPicPr>
        <p:blipFill>
          <a:blip r:embed="rId7"/>
          <a:stretch>
            <a:fillRect/>
          </a:stretch>
        </p:blipFill>
        <p:spPr>
          <a:xfrm>
            <a:off x="4178172" y="4446358"/>
            <a:ext cx="490394" cy="418879"/>
          </a:xfrm>
          <a:prstGeom prst="rect">
            <a:avLst/>
          </a:prstGeom>
        </p:spPr>
      </p:pic>
      <p:pic>
        <p:nvPicPr>
          <p:cNvPr id="146" name="Picture 145">
            <a:extLst>
              <a:ext uri="{FF2B5EF4-FFF2-40B4-BE49-F238E27FC236}">
                <a16:creationId xmlns:a16="http://schemas.microsoft.com/office/drawing/2014/main" id="{ED308F36-05BE-3ECE-3C2B-1E7980CA47B0}"/>
              </a:ext>
            </a:extLst>
          </p:cNvPr>
          <p:cNvPicPr>
            <a:picLocks noChangeAspect="1"/>
          </p:cNvPicPr>
          <p:nvPr/>
        </p:nvPicPr>
        <p:blipFill>
          <a:blip r:embed="rId8"/>
          <a:stretch>
            <a:fillRect/>
          </a:stretch>
        </p:blipFill>
        <p:spPr>
          <a:xfrm>
            <a:off x="4193771" y="4950208"/>
            <a:ext cx="406975" cy="358525"/>
          </a:xfrm>
          <a:prstGeom prst="rect">
            <a:avLst/>
          </a:prstGeom>
        </p:spPr>
      </p:pic>
      <p:pic>
        <p:nvPicPr>
          <p:cNvPr id="147" name="Picture 146">
            <a:extLst>
              <a:ext uri="{FF2B5EF4-FFF2-40B4-BE49-F238E27FC236}">
                <a16:creationId xmlns:a16="http://schemas.microsoft.com/office/drawing/2014/main" id="{A5F0528E-2E75-1EE7-A805-957BC85DD11F}"/>
              </a:ext>
            </a:extLst>
          </p:cNvPr>
          <p:cNvPicPr>
            <a:picLocks noChangeAspect="1"/>
          </p:cNvPicPr>
          <p:nvPr/>
        </p:nvPicPr>
        <p:blipFill>
          <a:blip r:embed="rId9"/>
          <a:stretch>
            <a:fillRect/>
          </a:stretch>
        </p:blipFill>
        <p:spPr>
          <a:xfrm>
            <a:off x="4178441" y="5406981"/>
            <a:ext cx="483111" cy="404465"/>
          </a:xfrm>
          <a:prstGeom prst="rect">
            <a:avLst/>
          </a:prstGeom>
        </p:spPr>
      </p:pic>
    </p:spTree>
    <p:extLst>
      <p:ext uri="{BB962C8B-B14F-4D97-AF65-F5344CB8AC3E}">
        <p14:creationId xmlns:p14="http://schemas.microsoft.com/office/powerpoint/2010/main" val="419216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reenshot, design&#10;&#10;Description automatically generated">
            <a:extLst>
              <a:ext uri="{FF2B5EF4-FFF2-40B4-BE49-F238E27FC236}">
                <a16:creationId xmlns:a16="http://schemas.microsoft.com/office/drawing/2014/main" id="{AE5BD780-2660-9462-FF1A-1D8FB4DE8367}"/>
              </a:ext>
            </a:extLst>
          </p:cNvPr>
          <p:cNvPicPr>
            <a:picLocks noChangeAspect="1"/>
          </p:cNvPicPr>
          <p:nvPr/>
        </p:nvPicPr>
        <p:blipFill>
          <a:blip r:embed="rId2"/>
          <a:stretch>
            <a:fillRect/>
          </a:stretch>
        </p:blipFill>
        <p:spPr>
          <a:xfrm>
            <a:off x="0" y="0"/>
            <a:ext cx="12186116" cy="6861313"/>
          </a:xfrm>
          <a:prstGeom prst="rect">
            <a:avLst/>
          </a:prstGeom>
        </p:spPr>
      </p:pic>
      <p:sp>
        <p:nvSpPr>
          <p:cNvPr id="23" name="TextBox 22">
            <a:extLst>
              <a:ext uri="{FF2B5EF4-FFF2-40B4-BE49-F238E27FC236}">
                <a16:creationId xmlns:a16="http://schemas.microsoft.com/office/drawing/2014/main" id="{1D7584E4-3612-A74C-9ADB-818E89056EAD}"/>
              </a:ext>
            </a:extLst>
          </p:cNvPr>
          <p:cNvSpPr txBox="1"/>
          <p:nvPr/>
        </p:nvSpPr>
        <p:spPr>
          <a:xfrm>
            <a:off x="372824" y="972170"/>
            <a:ext cx="103352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8A5D6"/>
                </a:solidFill>
                <a:latin typeface="Arial" panose="020B0604020202020204" pitchFamily="34" charset="0"/>
                <a:cs typeface="Arial" panose="020B0604020202020204" pitchFamily="34" charset="0"/>
              </a:rPr>
              <a:t>Our y</a:t>
            </a:r>
            <a:r>
              <a:rPr kumimoji="0" lang="en-US" sz="3600" b="1" i="0" u="none" strike="noStrike" kern="1200" cap="none" spc="0" normalizeH="0" baseline="0" noProof="0" dirty="0">
                <a:ln>
                  <a:noFill/>
                </a:ln>
                <a:solidFill>
                  <a:srgbClr val="08A5D6"/>
                </a:solidFill>
                <a:effectLst/>
                <a:uLnTx/>
                <a:uFillTx/>
                <a:latin typeface="Arial" panose="020B0604020202020204" pitchFamily="34" charset="0"/>
                <a:ea typeface="+mn-ea"/>
                <a:cs typeface="Arial" panose="020B0604020202020204" pitchFamily="34" charset="0"/>
              </a:rPr>
              <a:t>ear</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08A5D6"/>
                </a:solidFill>
                <a:effectLst/>
                <a:uLnTx/>
                <a:uFillTx/>
                <a:latin typeface="Arial" panose="020B0604020202020204" pitchFamily="34" charset="0"/>
                <a:ea typeface="+mn-ea"/>
                <a:cs typeface="Arial" panose="020B0604020202020204" pitchFamily="34" charset="0"/>
              </a:rPr>
              <a:t>in numbers</a:t>
            </a:r>
          </a:p>
        </p:txBody>
      </p:sp>
      <p:pic>
        <p:nvPicPr>
          <p:cNvPr id="7" name="Picture 6" descr="A graphic of a medical infographic&#10;&#10;Description automatically generated with medium confidence">
            <a:extLst>
              <a:ext uri="{FF2B5EF4-FFF2-40B4-BE49-F238E27FC236}">
                <a16:creationId xmlns:a16="http://schemas.microsoft.com/office/drawing/2014/main" id="{B6D64FD8-24C6-81FC-61FD-A1B83A7FC2EB}"/>
              </a:ext>
            </a:extLst>
          </p:cNvPr>
          <p:cNvPicPr>
            <a:picLocks noChangeAspect="1"/>
          </p:cNvPicPr>
          <p:nvPr/>
        </p:nvPicPr>
        <p:blipFill>
          <a:blip r:embed="rId3"/>
          <a:stretch>
            <a:fillRect/>
          </a:stretch>
        </p:blipFill>
        <p:spPr>
          <a:xfrm>
            <a:off x="73021" y="1143313"/>
            <a:ext cx="12039948" cy="5137566"/>
          </a:xfrm>
          <a:prstGeom prst="rect">
            <a:avLst/>
          </a:prstGeom>
        </p:spPr>
      </p:pic>
    </p:spTree>
    <p:extLst>
      <p:ext uri="{BB962C8B-B14F-4D97-AF65-F5344CB8AC3E}">
        <p14:creationId xmlns:p14="http://schemas.microsoft.com/office/powerpoint/2010/main" val="92629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45B5C6-E63B-C44D-A270-1FD93D0441D1}"/>
              </a:ext>
            </a:extLst>
          </p:cNvPr>
          <p:cNvPicPr>
            <a:picLocks noChangeAspect="1"/>
          </p:cNvPicPr>
          <p:nvPr/>
        </p:nvPicPr>
        <p:blipFill>
          <a:blip r:embed="rId2"/>
          <a:stretch>
            <a:fillRect/>
          </a:stretch>
        </p:blipFill>
        <p:spPr>
          <a:xfrm>
            <a:off x="9895107" y="493294"/>
            <a:ext cx="1782454" cy="1000226"/>
          </a:xfrm>
          <a:prstGeom prst="rect">
            <a:avLst/>
          </a:prstGeom>
        </p:spPr>
      </p:pic>
      <p:pic>
        <p:nvPicPr>
          <p:cNvPr id="9" name="Picture 8">
            <a:extLst>
              <a:ext uri="{FF2B5EF4-FFF2-40B4-BE49-F238E27FC236}">
                <a16:creationId xmlns:a16="http://schemas.microsoft.com/office/drawing/2014/main" id="{83405D3F-9A8D-2B43-BE95-2BCA5854758A}"/>
              </a:ext>
            </a:extLst>
          </p:cNvPr>
          <p:cNvPicPr>
            <a:picLocks noChangeAspect="1"/>
          </p:cNvPicPr>
          <p:nvPr/>
        </p:nvPicPr>
        <p:blipFill>
          <a:blip r:embed="rId3"/>
          <a:stretch>
            <a:fillRect/>
          </a:stretch>
        </p:blipFill>
        <p:spPr>
          <a:xfrm>
            <a:off x="-1678" y="-7562"/>
            <a:ext cx="12193678" cy="6857758"/>
          </a:xfrm>
          <a:prstGeom prst="rect">
            <a:avLst/>
          </a:prstGeom>
        </p:spPr>
      </p:pic>
      <p:pic>
        <p:nvPicPr>
          <p:cNvPr id="10" name="Picture 9">
            <a:extLst>
              <a:ext uri="{FF2B5EF4-FFF2-40B4-BE49-F238E27FC236}">
                <a16:creationId xmlns:a16="http://schemas.microsoft.com/office/drawing/2014/main" id="{66546343-C3C8-3643-9F82-1C6E77F9FFCC}"/>
              </a:ext>
            </a:extLst>
          </p:cNvPr>
          <p:cNvPicPr>
            <a:picLocks noChangeAspect="1"/>
          </p:cNvPicPr>
          <p:nvPr/>
        </p:nvPicPr>
        <p:blipFill>
          <a:blip r:embed="rId2"/>
          <a:stretch>
            <a:fillRect/>
          </a:stretch>
        </p:blipFill>
        <p:spPr>
          <a:xfrm>
            <a:off x="9893746" y="502438"/>
            <a:ext cx="1782454" cy="1000226"/>
          </a:xfrm>
          <a:prstGeom prst="rect">
            <a:avLst/>
          </a:prstGeom>
        </p:spPr>
      </p:pic>
      <p:pic>
        <p:nvPicPr>
          <p:cNvPr id="4" name="Picture 3">
            <a:extLst>
              <a:ext uri="{FF2B5EF4-FFF2-40B4-BE49-F238E27FC236}">
                <a16:creationId xmlns:a16="http://schemas.microsoft.com/office/drawing/2014/main" id="{37C83411-60EA-5C47-8A0F-33E787525404}"/>
              </a:ext>
            </a:extLst>
          </p:cNvPr>
          <p:cNvPicPr>
            <a:picLocks noChangeAspect="1"/>
          </p:cNvPicPr>
          <p:nvPr/>
        </p:nvPicPr>
        <p:blipFill>
          <a:blip r:embed="rId4"/>
          <a:stretch>
            <a:fillRect/>
          </a:stretch>
        </p:blipFill>
        <p:spPr>
          <a:xfrm>
            <a:off x="354547" y="1724329"/>
            <a:ext cx="10974769" cy="4294475"/>
          </a:xfrm>
          <a:prstGeom prst="rect">
            <a:avLst/>
          </a:prstGeom>
        </p:spPr>
      </p:pic>
      <p:sp>
        <p:nvSpPr>
          <p:cNvPr id="3" name="TextBox 2">
            <a:extLst>
              <a:ext uri="{FF2B5EF4-FFF2-40B4-BE49-F238E27FC236}">
                <a16:creationId xmlns:a16="http://schemas.microsoft.com/office/drawing/2014/main" id="{C388D399-B72C-1449-84DF-4E3DEEBE4BAD}"/>
              </a:ext>
            </a:extLst>
          </p:cNvPr>
          <p:cNvSpPr txBox="1"/>
          <p:nvPr/>
        </p:nvSpPr>
        <p:spPr>
          <a:xfrm>
            <a:off x="584980" y="5041977"/>
            <a:ext cx="3030071" cy="707886"/>
          </a:xfrm>
          <a:prstGeom prst="rect">
            <a:avLst/>
          </a:prstGeom>
          <a:noFill/>
        </p:spPr>
        <p:txBody>
          <a:bodyPr wrap="square" rtlCol="0">
            <a:spAutoFit/>
          </a:bodyPr>
          <a:lstStyle/>
          <a:p>
            <a:r>
              <a:rPr lang="en-US" sz="2000" b="1" dirty="0">
                <a:solidFill>
                  <a:srgbClr val="0069B3"/>
                </a:solidFill>
                <a:latin typeface="Arial" panose="020B0604020202020204" pitchFamily="34" charset="0"/>
                <a:cs typeface="Arial" panose="020B0604020202020204" pitchFamily="34" charset="0"/>
              </a:rPr>
              <a:t>Francis Andrews</a:t>
            </a:r>
            <a:r>
              <a:rPr lang="en-US" sz="2000" dirty="0">
                <a:solidFill>
                  <a:srgbClr val="0069B3"/>
                </a:solidFill>
                <a:latin typeface="Arial" panose="020B0604020202020204" pitchFamily="34" charset="0"/>
                <a:cs typeface="Arial" panose="020B0604020202020204" pitchFamily="34" charset="0"/>
              </a:rPr>
              <a:t/>
            </a:r>
            <a:br>
              <a:rPr lang="en-US" sz="2000" dirty="0">
                <a:solidFill>
                  <a:srgbClr val="0069B3"/>
                </a:solidFill>
                <a:latin typeface="Arial" panose="020B0604020202020204" pitchFamily="34" charset="0"/>
                <a:cs typeface="Arial" panose="020B0604020202020204" pitchFamily="34" charset="0"/>
              </a:rPr>
            </a:br>
            <a:r>
              <a:rPr lang="en-US" sz="2000" dirty="0">
                <a:solidFill>
                  <a:srgbClr val="495D6E"/>
                </a:solidFill>
                <a:latin typeface="Arial" panose="020B0604020202020204" pitchFamily="34" charset="0"/>
                <a:cs typeface="Arial" panose="020B0604020202020204" pitchFamily="34" charset="0"/>
              </a:rPr>
              <a:t>Medical Director </a:t>
            </a:r>
          </a:p>
        </p:txBody>
      </p:sp>
      <p:sp>
        <p:nvSpPr>
          <p:cNvPr id="5" name="TextBox 4">
            <a:extLst>
              <a:ext uri="{FF2B5EF4-FFF2-40B4-BE49-F238E27FC236}">
                <a16:creationId xmlns:a16="http://schemas.microsoft.com/office/drawing/2014/main" id="{62311785-CEAF-E246-889F-A27278A364EA}"/>
              </a:ext>
            </a:extLst>
          </p:cNvPr>
          <p:cNvSpPr txBox="1"/>
          <p:nvPr/>
        </p:nvSpPr>
        <p:spPr>
          <a:xfrm>
            <a:off x="4454952" y="5041977"/>
            <a:ext cx="3065928" cy="707886"/>
          </a:xfrm>
          <a:prstGeom prst="rect">
            <a:avLst/>
          </a:prstGeom>
          <a:noFill/>
        </p:spPr>
        <p:txBody>
          <a:bodyPr wrap="square" rtlCol="0">
            <a:spAutoFit/>
          </a:bodyPr>
          <a:lstStyle/>
          <a:p>
            <a:r>
              <a:rPr lang="en-US" sz="2000" b="1" dirty="0">
                <a:solidFill>
                  <a:srgbClr val="35317A"/>
                </a:solidFill>
                <a:latin typeface="Arial" panose="020B0604020202020204" pitchFamily="34" charset="0"/>
                <a:cs typeface="Arial" panose="020B0604020202020204" pitchFamily="34" charset="0"/>
              </a:rPr>
              <a:t>Rae Wheatcroft </a:t>
            </a:r>
            <a:r>
              <a:rPr lang="en-US" sz="2000" dirty="0">
                <a:solidFill>
                  <a:srgbClr val="0069B3"/>
                </a:solidFill>
                <a:latin typeface="Arial" panose="020B0604020202020204" pitchFamily="34" charset="0"/>
                <a:cs typeface="Arial" panose="020B0604020202020204" pitchFamily="34" charset="0"/>
              </a:rPr>
              <a:t/>
            </a:r>
            <a:br>
              <a:rPr lang="en-US" sz="2000" dirty="0">
                <a:solidFill>
                  <a:srgbClr val="0069B3"/>
                </a:solidFill>
                <a:latin typeface="Arial" panose="020B0604020202020204" pitchFamily="34" charset="0"/>
                <a:cs typeface="Arial" panose="020B0604020202020204" pitchFamily="34" charset="0"/>
              </a:rPr>
            </a:br>
            <a:r>
              <a:rPr lang="en-US" sz="2000" dirty="0">
                <a:solidFill>
                  <a:srgbClr val="495D6E"/>
                </a:solidFill>
                <a:latin typeface="Arial" panose="020B0604020202020204" pitchFamily="34" charset="0"/>
                <a:cs typeface="Arial" panose="020B0604020202020204" pitchFamily="34" charset="0"/>
              </a:rPr>
              <a:t>Chief Operating Officer</a:t>
            </a:r>
          </a:p>
        </p:txBody>
      </p:sp>
      <p:sp>
        <p:nvSpPr>
          <p:cNvPr id="6" name="TextBox 5">
            <a:extLst>
              <a:ext uri="{FF2B5EF4-FFF2-40B4-BE49-F238E27FC236}">
                <a16:creationId xmlns:a16="http://schemas.microsoft.com/office/drawing/2014/main" id="{AA3EAE7B-A61A-9C4E-B9E7-7BEE383A5E1D}"/>
              </a:ext>
            </a:extLst>
          </p:cNvPr>
          <p:cNvSpPr txBox="1"/>
          <p:nvPr/>
        </p:nvSpPr>
        <p:spPr>
          <a:xfrm>
            <a:off x="8374229" y="5041977"/>
            <a:ext cx="3065928" cy="707886"/>
          </a:xfrm>
          <a:prstGeom prst="rect">
            <a:avLst/>
          </a:prstGeom>
          <a:noFill/>
        </p:spPr>
        <p:txBody>
          <a:bodyPr wrap="square" rtlCol="0">
            <a:spAutoFit/>
          </a:bodyPr>
          <a:lstStyle/>
          <a:p>
            <a:r>
              <a:rPr lang="en-US" sz="2000" b="1" dirty="0">
                <a:solidFill>
                  <a:srgbClr val="0069B3"/>
                </a:solidFill>
                <a:latin typeface="Arial" panose="020B0604020202020204" pitchFamily="34" charset="0"/>
                <a:cs typeface="Arial" panose="020B0604020202020204" pitchFamily="34" charset="0"/>
              </a:rPr>
              <a:t>Tyrone Roberts</a:t>
            </a:r>
          </a:p>
          <a:p>
            <a:r>
              <a:rPr lang="en-US" sz="2000" dirty="0">
                <a:solidFill>
                  <a:srgbClr val="495D6E"/>
                </a:solidFill>
                <a:latin typeface="Arial" panose="020B0604020202020204" pitchFamily="34" charset="0"/>
                <a:cs typeface="Arial" panose="020B0604020202020204" pitchFamily="34" charset="0"/>
              </a:rPr>
              <a:t>Chief Nursing Officer  </a:t>
            </a:r>
            <a:endParaRPr lang="en-GB" sz="2000" dirty="0">
              <a:solidFill>
                <a:srgbClr val="495D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10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p:tgtEl>
                                          <p:spTgt spid="6"/>
                                        </p:tgtEl>
                                        <p:attrNameLst>
                                          <p:attrName>ppt_y</p:attrName>
                                        </p:attrNameLst>
                                      </p:cBhvr>
                                      <p:tavLst>
                                        <p:tav tm="0">
                                          <p:val>
                                            <p:strVal val="#ppt_y+#ppt_h*1.125000"/>
                                          </p:val>
                                        </p:tav>
                                        <p:tav tm="100000">
                                          <p:val>
                                            <p:strVal val="#ppt_y"/>
                                          </p:val>
                                        </p:tav>
                                      </p:tavLst>
                                    </p:anim>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1"/>
          <p:cNvSpPr txBox="1">
            <a:spLocks/>
          </p:cNvSpPr>
          <p:nvPr/>
        </p:nvSpPr>
        <p:spPr>
          <a:xfrm>
            <a:off x="1" y="1568364"/>
            <a:ext cx="11983452" cy="4462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69B3"/>
              </a:buClr>
              <a:buFont typeface="Arial" panose="020B0604020202020204" pitchFamily="34" charset="0"/>
              <a:buChar char="•"/>
              <a:defRPr sz="2800" kern="1200">
                <a:solidFill>
                  <a:srgbClr val="495D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9B3"/>
              </a:buClr>
              <a:buFont typeface="Arial" panose="020B0604020202020204" pitchFamily="34" charset="0"/>
              <a:buChar char="•"/>
              <a:defRPr sz="2400" kern="1200">
                <a:solidFill>
                  <a:srgbClr val="495D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9B3"/>
              </a:buClr>
              <a:buFont typeface="Arial" panose="020B0604020202020204" pitchFamily="34" charset="0"/>
              <a:buChar char="•"/>
              <a:defRPr sz="2000" kern="1200">
                <a:solidFill>
                  <a:srgbClr val="495D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9B3"/>
              </a:buClr>
              <a:buFont typeface="Arial" panose="020B0604020202020204" pitchFamily="34" charset="0"/>
              <a:buChar char="•"/>
              <a:defRPr sz="1800" kern="1200">
                <a:solidFill>
                  <a:srgbClr val="495D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9B3"/>
              </a:buClr>
              <a:buFont typeface="Arial" panose="020B0604020202020204" pitchFamily="34" charset="0"/>
              <a:buChar char="•"/>
              <a:defRPr sz="1600" kern="1200">
                <a:solidFill>
                  <a:srgbClr val="495D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
                <a:srgbClr val="0069B3"/>
              </a:buClr>
              <a:buSzTx/>
              <a:buFont typeface="Arial" panose="020B0604020202020204" pitchFamily="34" charset="0"/>
              <a:buNone/>
              <a:tabLst/>
              <a:defRPr/>
            </a:pPr>
            <a:r>
              <a:rPr kumimoji="0" lang="en-GB" b="1" i="0" u="none" strike="noStrike" kern="1200" cap="none" spc="0" normalizeH="0" baseline="0" noProof="0" dirty="0">
                <a:ln>
                  <a:noFill/>
                </a:ln>
                <a:solidFill>
                  <a:srgbClr val="0069B3"/>
                </a:solidFill>
                <a:effectLst/>
                <a:uLnTx/>
                <a:uFillTx/>
                <a:latin typeface="Arial"/>
                <a:ea typeface="+mn-ea"/>
                <a:cs typeface="Arial"/>
              </a:rPr>
              <a:t>A look back at 2022/23 – Francis  </a:t>
            </a:r>
            <a:endParaRPr kumimoji="0" lang="en-US" b="1" i="0" u="none" strike="noStrike" kern="1200" cap="none" spc="0" normalizeH="0" baseline="0" noProof="0" dirty="0">
              <a:ln>
                <a:noFill/>
              </a:ln>
              <a:solidFill>
                <a:srgbClr val="0069B3"/>
              </a:solidFill>
              <a:effectLst/>
              <a:uLnTx/>
              <a:uFillTx/>
              <a:latin typeface="Arial"/>
              <a:ea typeface="+mn-ea"/>
              <a:cs typeface="Arial"/>
            </a:endParaRPr>
          </a:p>
          <a:p>
            <a:pPr marL="685800" marR="0" lvl="1" indent="-228600" algn="l" defTabSz="914400" rtl="0" eaLnBrk="1" fontAlgn="auto" latinLnBrk="0" hangingPunct="1">
              <a:lnSpc>
                <a:spcPct val="90000"/>
              </a:lnSpc>
              <a:spcBef>
                <a:spcPts val="500"/>
              </a:spcBef>
              <a:spcAft>
                <a:spcPts val="0"/>
              </a:spcAft>
              <a:buClr>
                <a:srgbClr val="0069B3"/>
              </a:buClr>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95D6E"/>
              </a:solidFill>
              <a:effectLst/>
              <a:uLnTx/>
              <a:uFillTx/>
              <a:latin typeface="Arial" panose="020B0604020202020204" pitchFamily="34" charset="0"/>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DCAF667E-6B5D-DCF5-513E-1B114363D77F}"/>
              </a:ext>
            </a:extLst>
          </p:cNvPr>
          <p:cNvSpPr>
            <a:spLocks noGrp="1"/>
          </p:cNvSpPr>
          <p:nvPr>
            <p:ph idx="1"/>
          </p:nvPr>
        </p:nvSpPr>
        <p:spPr>
          <a:xfrm>
            <a:off x="477609" y="2014627"/>
            <a:ext cx="11610118" cy="3795652"/>
          </a:xfrm>
        </p:spPr>
        <p:txBody>
          <a:bodyPr vert="horz" lIns="91440" tIns="45720" rIns="91440" bIns="45720" rtlCol="0" anchor="t">
            <a:normAutofit/>
          </a:bodyPr>
          <a:lstStyle/>
          <a:p>
            <a:pPr>
              <a:buClr>
                <a:srgbClr val="44247D"/>
              </a:buClr>
            </a:pPr>
            <a:r>
              <a:rPr lang="en-US" sz="2000" dirty="0">
                <a:solidFill>
                  <a:schemeClr val="tx1">
                    <a:lumMod val="75000"/>
                    <a:lumOff val="25000"/>
                  </a:schemeClr>
                </a:solidFill>
                <a:latin typeface="Arial"/>
                <a:cs typeface="Arial"/>
              </a:rPr>
              <a:t>Continued focus on reducing deaths in </a:t>
            </a:r>
            <a:r>
              <a:rPr lang="en-US" sz="2000" dirty="0" smtClean="0">
                <a:solidFill>
                  <a:schemeClr val="tx1">
                    <a:lumMod val="75000"/>
                    <a:lumOff val="25000"/>
                  </a:schemeClr>
                </a:solidFill>
                <a:latin typeface="Arial"/>
                <a:cs typeface="Arial"/>
              </a:rPr>
              <a:t>hospital</a:t>
            </a:r>
          </a:p>
          <a:p>
            <a:pPr lvl="1">
              <a:buClr>
                <a:srgbClr val="44247D"/>
              </a:buClr>
            </a:pPr>
            <a:r>
              <a:rPr lang="en-US" sz="1800" dirty="0" smtClean="0">
                <a:solidFill>
                  <a:schemeClr val="tx1">
                    <a:lumMod val="75000"/>
                    <a:lumOff val="25000"/>
                  </a:schemeClr>
                </a:solidFill>
                <a:latin typeface="Arial"/>
                <a:cs typeface="Arial"/>
              </a:rPr>
              <a:t>Our Trust mortality rate is within the ‘as expected range’ </a:t>
            </a:r>
            <a:r>
              <a:rPr lang="en-US" sz="1600" dirty="0" smtClean="0">
                <a:solidFill>
                  <a:schemeClr val="tx1">
                    <a:lumMod val="75000"/>
                    <a:lumOff val="25000"/>
                  </a:schemeClr>
                </a:solidFill>
                <a:latin typeface="Arial"/>
                <a:cs typeface="Arial"/>
              </a:rPr>
              <a:t> </a:t>
            </a:r>
            <a:endParaRPr lang="en-US" sz="600" dirty="0">
              <a:solidFill>
                <a:schemeClr val="tx1">
                  <a:lumMod val="75000"/>
                  <a:lumOff val="25000"/>
                </a:schemeClr>
              </a:solidFill>
              <a:latin typeface="Arial"/>
              <a:cs typeface="Arial"/>
            </a:endParaRPr>
          </a:p>
          <a:p>
            <a:pPr lvl="1">
              <a:buClr>
                <a:srgbClr val="44247D"/>
              </a:buClr>
            </a:pPr>
            <a:r>
              <a:rPr lang="en-US" sz="1800" dirty="0">
                <a:solidFill>
                  <a:schemeClr val="tx1">
                    <a:lumMod val="75000"/>
                    <a:lumOff val="25000"/>
                  </a:schemeClr>
                </a:solidFill>
                <a:latin typeface="Arial"/>
                <a:cs typeface="Arial"/>
              </a:rPr>
              <a:t>Learning from any themes </a:t>
            </a:r>
            <a:r>
              <a:rPr lang="en-US" sz="1800" dirty="0" smtClean="0">
                <a:solidFill>
                  <a:schemeClr val="tx1">
                    <a:lumMod val="75000"/>
                    <a:lumOff val="25000"/>
                  </a:schemeClr>
                </a:solidFill>
                <a:latin typeface="Arial"/>
                <a:cs typeface="Arial"/>
              </a:rPr>
              <a:t>via learning from deaths committee and mortality reduction group</a:t>
            </a:r>
            <a:endParaRPr lang="en-US" sz="1800" dirty="0">
              <a:solidFill>
                <a:schemeClr val="tx1">
                  <a:lumMod val="75000"/>
                  <a:lumOff val="25000"/>
                </a:schemeClr>
              </a:solidFill>
              <a:latin typeface="Arial"/>
              <a:cs typeface="Arial"/>
            </a:endParaRPr>
          </a:p>
          <a:p>
            <a:pPr lvl="1">
              <a:buClr>
                <a:srgbClr val="44247D"/>
              </a:buClr>
            </a:pPr>
            <a:r>
              <a:rPr lang="en-US" sz="1800" dirty="0">
                <a:solidFill>
                  <a:schemeClr val="tx1">
                    <a:lumMod val="75000"/>
                    <a:lumOff val="25000"/>
                  </a:schemeClr>
                </a:solidFill>
                <a:latin typeface="Arial"/>
                <a:cs typeface="Arial"/>
              </a:rPr>
              <a:t>Training to improve our response to deteriorating patients</a:t>
            </a:r>
          </a:p>
          <a:p>
            <a:pPr marL="457200" lvl="1" indent="0">
              <a:buClr>
                <a:srgbClr val="44247D"/>
              </a:buClr>
              <a:buNone/>
            </a:pPr>
            <a:endParaRPr lang="en-US" sz="2000" dirty="0">
              <a:solidFill>
                <a:schemeClr val="tx1">
                  <a:lumMod val="75000"/>
                  <a:lumOff val="25000"/>
                </a:schemeClr>
              </a:solidFill>
              <a:latin typeface="Arial"/>
              <a:cs typeface="Arial"/>
            </a:endParaRPr>
          </a:p>
          <a:p>
            <a:pPr>
              <a:buClr>
                <a:srgbClr val="44247D"/>
              </a:buClr>
            </a:pPr>
            <a:r>
              <a:rPr lang="en-US" sz="2000" dirty="0">
                <a:solidFill>
                  <a:schemeClr val="tx1">
                    <a:lumMod val="75000"/>
                    <a:lumOff val="25000"/>
                  </a:schemeClr>
                </a:solidFill>
                <a:latin typeface="Arial"/>
                <a:cs typeface="Arial"/>
              </a:rPr>
              <a:t>Continued focus on reducing harm in hospital </a:t>
            </a:r>
            <a:endParaRPr lang="en-US" sz="1000" dirty="0">
              <a:solidFill>
                <a:schemeClr val="tx1">
                  <a:lumMod val="75000"/>
                  <a:lumOff val="25000"/>
                </a:schemeClr>
              </a:solidFill>
              <a:latin typeface="Arial"/>
              <a:cs typeface="Arial"/>
            </a:endParaRPr>
          </a:p>
          <a:p>
            <a:pPr lvl="1">
              <a:buClr>
                <a:srgbClr val="44247D"/>
              </a:buClr>
            </a:pPr>
            <a:r>
              <a:rPr lang="en-US" sz="1800" dirty="0">
                <a:solidFill>
                  <a:schemeClr val="tx1">
                    <a:lumMod val="75000"/>
                    <a:lumOff val="25000"/>
                  </a:schemeClr>
                </a:solidFill>
                <a:latin typeface="Arial"/>
                <a:cs typeface="Arial"/>
              </a:rPr>
              <a:t>Training in place for foundation doctors</a:t>
            </a:r>
          </a:p>
          <a:p>
            <a:pPr lvl="1">
              <a:buClr>
                <a:srgbClr val="44247D"/>
              </a:buClr>
            </a:pPr>
            <a:r>
              <a:rPr lang="en-US" sz="1800" dirty="0">
                <a:solidFill>
                  <a:schemeClr val="tx1">
                    <a:lumMod val="75000"/>
                    <a:lumOff val="25000"/>
                  </a:schemeClr>
                </a:solidFill>
                <a:latin typeface="Arial"/>
                <a:cs typeface="Arial"/>
              </a:rPr>
              <a:t>Improved documentation using electronic patient records</a:t>
            </a:r>
          </a:p>
          <a:p>
            <a:pPr lvl="1">
              <a:buClr>
                <a:srgbClr val="44247D"/>
              </a:buClr>
            </a:pPr>
            <a:r>
              <a:rPr lang="en-US" sz="1800" dirty="0">
                <a:solidFill>
                  <a:schemeClr val="tx1">
                    <a:lumMod val="75000"/>
                    <a:lumOff val="25000"/>
                  </a:schemeClr>
                </a:solidFill>
                <a:latin typeface="Arial"/>
                <a:cs typeface="Arial"/>
              </a:rPr>
              <a:t>Significant reduction in </a:t>
            </a:r>
            <a:r>
              <a:rPr lang="en-US" sz="1800" dirty="0" smtClean="0">
                <a:solidFill>
                  <a:schemeClr val="tx1">
                    <a:lumMod val="75000"/>
                    <a:lumOff val="25000"/>
                  </a:schemeClr>
                </a:solidFill>
                <a:latin typeface="Arial"/>
                <a:cs typeface="Arial"/>
              </a:rPr>
              <a:t>patient hypoglycemic (low blood sugar) episodes</a:t>
            </a:r>
            <a:endParaRPr lang="en-US" sz="1800" dirty="0">
              <a:solidFill>
                <a:schemeClr val="tx1">
                  <a:lumMod val="75000"/>
                  <a:lumOff val="25000"/>
                </a:schemeClr>
              </a:solidFill>
              <a:latin typeface="Arial"/>
              <a:cs typeface="Arial"/>
            </a:endParaRPr>
          </a:p>
          <a:p>
            <a:pPr lvl="1">
              <a:buClr>
                <a:srgbClr val="44247D"/>
              </a:buClr>
            </a:pPr>
            <a:r>
              <a:rPr lang="en-US" sz="1800" dirty="0">
                <a:solidFill>
                  <a:schemeClr val="tx1">
                    <a:lumMod val="75000"/>
                    <a:lumOff val="25000"/>
                  </a:schemeClr>
                </a:solidFill>
                <a:latin typeface="Arial"/>
                <a:cs typeface="Arial"/>
              </a:rPr>
              <a:t>Improved response times for unplanned critical care admissions</a:t>
            </a:r>
          </a:p>
        </p:txBody>
      </p:sp>
      <p:sp>
        <p:nvSpPr>
          <p:cNvPr id="2" name="Rectangle 1">
            <a:extLst>
              <a:ext uri="{FF2B5EF4-FFF2-40B4-BE49-F238E27FC236}">
                <a16:creationId xmlns:a16="http://schemas.microsoft.com/office/drawing/2014/main" id="{CFBDEA00-EE2A-B54C-A60B-E85F7D907308}"/>
              </a:ext>
            </a:extLst>
          </p:cNvPr>
          <p:cNvSpPr/>
          <p:nvPr/>
        </p:nvSpPr>
        <p:spPr>
          <a:xfrm>
            <a:off x="1" y="0"/>
            <a:ext cx="12191999" cy="1138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38"/>
            <a:ext cx="12192000" cy="1634972"/>
          </a:xfrm>
          <a:prstGeom prst="rect">
            <a:avLst/>
          </a:prstGeom>
        </p:spPr>
      </p:pic>
    </p:spTree>
    <p:extLst>
      <p:ext uri="{BB962C8B-B14F-4D97-AF65-F5344CB8AC3E}">
        <p14:creationId xmlns:p14="http://schemas.microsoft.com/office/powerpoint/2010/main" val="1671631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fade">
                                      <p:cBhvr>
                                        <p:cTn id="31" dur="500"/>
                                        <p:tgtEl>
                                          <p:spTgt spid="6">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fade">
                                      <p:cBhvr>
                                        <p:cTn id="34"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EC3830FA849C4DB2405E00E36E83FF" ma:contentTypeVersion="18" ma:contentTypeDescription="Create a new document." ma:contentTypeScope="" ma:versionID="b46ac309edc1d432dcc7e541dbafa5e8">
  <xsd:schema xmlns:xsd="http://www.w3.org/2001/XMLSchema" xmlns:xs="http://www.w3.org/2001/XMLSchema" xmlns:p="http://schemas.microsoft.com/office/2006/metadata/properties" xmlns:ns2="a3bd13f1-e847-444b-a724-ada918411d82" xmlns:ns3="df46fd5e-bbce-4993-b451-c586b41be9ca" targetNamespace="http://schemas.microsoft.com/office/2006/metadata/properties" ma:root="true" ma:fieldsID="a4a60ea270af413174cfcda4b1af63be" ns2:_="" ns3:_="">
    <xsd:import namespace="a3bd13f1-e847-444b-a724-ada918411d82"/>
    <xsd:import namespace="df46fd5e-bbce-4993-b451-c586b41be9c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LengthInSeconds" minOccurs="0"/>
                <xsd:element ref="ns3:MediaServiceAutoKeyPoints" minOccurs="0"/>
                <xsd:element ref="ns3:MediaServiceKeyPoints" minOccurs="0"/>
                <xsd:element ref="ns3:MediaServiceDateTaken" minOccurs="0"/>
                <xsd:element ref="ns3:MediaServiceLocation"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d13f1-e847-444b-a724-ada918411d8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3a93f6-e35f-4121-9142-e212e9782cee}" ma:internalName="TaxCatchAll" ma:showField="CatchAllData" ma:web="a3bd13f1-e847-444b-a724-ada918411d8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46fd5e-bbce-4993-b451-c586b41be9c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109d64a-ddfe-435a-9324-fdb646a3474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3bd13f1-e847-444b-a724-ada918411d82" xsi:nil="true"/>
    <lcf76f155ced4ddcb4097134ff3c332f xmlns="df46fd5e-bbce-4993-b451-c586b41be9c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38B441-1CE7-4AAC-B628-D277B563123E}">
  <ds:schemaRefs>
    <ds:schemaRef ds:uri="http://schemas.microsoft.com/sharepoint/v3/contenttype/forms"/>
  </ds:schemaRefs>
</ds:datastoreItem>
</file>

<file path=customXml/itemProps2.xml><?xml version="1.0" encoding="utf-8"?>
<ds:datastoreItem xmlns:ds="http://schemas.openxmlformats.org/officeDocument/2006/customXml" ds:itemID="{BC9F26FB-BC06-43CA-A410-62BED902B1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d13f1-e847-444b-a724-ada918411d82"/>
    <ds:schemaRef ds:uri="df46fd5e-bbce-4993-b451-c586b41be9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853BFC-FC24-4CCD-AC7F-108CD35ADA0E}">
  <ds:schemaRefs>
    <ds:schemaRef ds:uri="a3bd13f1-e847-444b-a724-ada918411d82"/>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df46fd5e-bbce-4993-b451-c586b41be9ca"/>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130</TotalTime>
  <Words>2325</Words>
  <Application>Microsoft Office PowerPoint</Application>
  <PresentationFormat>Widescreen</PresentationFormat>
  <Paragraphs>302</Paragraphs>
  <Slides>30</Slides>
  <Notes>17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Baker Matt</cp:lastModifiedBy>
  <cp:revision>24</cp:revision>
  <cp:lastPrinted>2022-12-06T16:28:10Z</cp:lastPrinted>
  <dcterms:created xsi:type="dcterms:W3CDTF">2019-10-23T08:54:17Z</dcterms:created>
  <dcterms:modified xsi:type="dcterms:W3CDTF">2023-10-16T14:19:54Z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0x010100A0EC3830FA849C4DB2405E00E36E83FF</vt:lpwstr>
  </property>
</Properties>
</file>